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34550" autoAdjust="0"/>
    <p:restoredTop sz="86434" autoAdjust="0"/>
  </p:normalViewPr>
  <p:slideViewPr>
    <p:cSldViewPr>
      <p:cViewPr>
        <p:scale>
          <a:sx n="72" d="100"/>
          <a:sy n="72" d="100"/>
        </p:scale>
        <p:origin x="-66" y="12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562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72A694-2B83-41BD-89B4-5B679C4D5C3D}" type="datetimeFigureOut">
              <a:rPr lang="ru-RU" smtClean="0"/>
              <a:pPr/>
              <a:t>17.03.2019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A101A9-E1F7-4361-B61D-9EF0224F829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«Мир фоновой музыки» Инновационный проект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A101A9-E1F7-4361-B61D-9EF0224F8296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17.03.2019</a:t>
            </a:fld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17.03.2019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17.03.2019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17.03.2019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17.03.2019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17.03.2019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17.03.2019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A603AB"/>
            </a:gs>
            <a:gs pos="21001">
              <a:srgbClr val="0819FB"/>
            </a:gs>
            <a:gs pos="35001">
              <a:srgbClr val="1A8D48"/>
            </a:gs>
            <a:gs pos="52000">
              <a:srgbClr val="FFFF00"/>
            </a:gs>
            <a:gs pos="73000">
              <a:srgbClr val="EE3F17"/>
            </a:gs>
            <a:gs pos="88000">
              <a:srgbClr val="E81766"/>
            </a:gs>
            <a:gs pos="100000">
              <a:srgbClr val="A603AB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17.03.2019</a:t>
            </a:fld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Рисунок 3" descr="Нажмите для загрузки Скачать рамки для детского портфолио бесплатно : качайте без ожидания и рекламы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28662" y="285728"/>
            <a:ext cx="7429552" cy="61436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0" y="121442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2357422" y="2071678"/>
            <a:ext cx="4714908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70C0"/>
                </a:solidFill>
              </a:rPr>
              <a:t>«Мир фоновой музыки» </a:t>
            </a:r>
          </a:p>
          <a:p>
            <a:pPr algn="ctr"/>
            <a:r>
              <a:rPr lang="ru-RU" dirty="0" err="1" smtClean="0"/>
              <a:t>Инноваци</a:t>
            </a:r>
            <a:endParaRPr lang="ru-RU" dirty="0" smtClean="0"/>
          </a:p>
          <a:p>
            <a:pPr algn="ctr"/>
            <a:r>
              <a:rPr lang="ru-RU" dirty="0" smtClean="0"/>
              <a:t>Подготовила : музыкальный руководитель Бродя.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77473" y="2967335"/>
            <a:ext cx="1679950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</a:t>
            </a:r>
            <a:endParaRPr lang="ru-RU" sz="28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214546" y="2643182"/>
            <a:ext cx="4942763" cy="313932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effectLst/>
              </a:rPr>
              <a:t>Инновационный образовательный проект</a:t>
            </a:r>
          </a:p>
          <a:p>
            <a:pPr algn="ctr"/>
            <a:endParaRPr lang="ru-RU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2060"/>
              </a:solidFill>
            </a:endParaRPr>
          </a:p>
          <a:p>
            <a:pPr algn="ctr"/>
            <a:r>
              <a:rPr lang="ru-RU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effectLst/>
              </a:rPr>
              <a:t>Подготовили:</a:t>
            </a:r>
          </a:p>
          <a:p>
            <a:pPr algn="ctr"/>
            <a:r>
              <a:rPr lang="ru-RU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effectLst/>
              </a:rPr>
              <a:t>музыкальный руководитель 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</a:rPr>
              <a:t>Ш</a:t>
            </a:r>
            <a:r>
              <a:rPr lang="ru-RU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effectLst/>
              </a:rPr>
              <a:t>убина Л. Г</a:t>
            </a:r>
          </a:p>
          <a:p>
            <a:pPr algn="ctr"/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</a:rPr>
              <a:t>Воспитатель 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</a:rPr>
              <a:t>Рыбакова Е Н.</a:t>
            </a:r>
            <a:r>
              <a:rPr lang="ru-RU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effectLst/>
              </a:rPr>
              <a:t>.</a:t>
            </a:r>
          </a:p>
          <a:p>
            <a:pPr algn="ctr"/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</a:rPr>
              <a:t>МКДОУ «детский сад 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</a:rPr>
              <a:t>№ 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</a:rPr>
              <a:t>23 «Теремок»»</a:t>
            </a:r>
          </a:p>
          <a:p>
            <a:pPr algn="ctr"/>
            <a:endParaRPr lang="ru-RU" b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2060"/>
              </a:solidFill>
              <a:effectLst/>
            </a:endParaRPr>
          </a:p>
          <a:p>
            <a:pPr algn="ctr"/>
            <a:endParaRPr lang="ru-RU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2060"/>
              </a:solidFill>
            </a:endParaRPr>
          </a:p>
          <a:p>
            <a:pPr algn="ctr"/>
            <a:endParaRPr lang="ru-RU" b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2060"/>
              </a:solidFill>
              <a:effectLst/>
            </a:endParaRPr>
          </a:p>
          <a:p>
            <a:pPr algn="ctr"/>
            <a:endParaRPr lang="ru-RU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2060"/>
              </a:solidFill>
            </a:endParaRPr>
          </a:p>
          <a:p>
            <a:pPr algn="ctr"/>
            <a:endParaRPr lang="ru-RU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2060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642918"/>
            <a:ext cx="8229600" cy="139653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Материально-техническое обеспечение:</a:t>
            </a:r>
            <a:r>
              <a:rPr lang="ru-RU" dirty="0" smtClean="0"/>
              <a:t> 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endParaRPr lang="ru-RU" dirty="0" smtClean="0"/>
          </a:p>
          <a:p>
            <a:r>
              <a:rPr lang="ru-RU" dirty="0" smtClean="0"/>
              <a:t>Развивающая предметная среда детского сада оборудована с учетом возрастных особенностей детей. Все элементы среды связаны между собой по содержанию, масштабу и художественному решению. В образовательном учреждении имеется методический кабинет, кабинет релаксации,  музыкальный зал, физкультурный зал, </a:t>
            </a:r>
            <a:r>
              <a:rPr lang="ru-RU" dirty="0" err="1" smtClean="0"/>
              <a:t>логопункт</a:t>
            </a:r>
            <a:r>
              <a:rPr lang="ru-RU" dirty="0" smtClean="0"/>
              <a:t>, спортивная площадка, участки для прогулок детей, групповые помещения, оборудованные с учетом возрастных особенностей детей. Подобрана фонотека классической и современной музыки, приобретены музыкальный центр, DVD-проигрыватель, </a:t>
            </a:r>
            <a:r>
              <a:rPr lang="ru-RU" dirty="0" err="1" smtClean="0"/>
              <a:t>аудио-аппаратура</a:t>
            </a:r>
            <a:r>
              <a:rPr lang="ru-RU" dirty="0" smtClean="0"/>
              <a:t> для каждой возрастной группы, что способствует более красочному и яркому воспроизведению музыкальных произведений.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1571612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Конечные результаты реализации проекта:</a:t>
            </a: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pPr lvl="0"/>
            <a:endParaRPr lang="ru-RU" sz="6000" dirty="0" smtClean="0"/>
          </a:p>
          <a:p>
            <a:pPr lvl="0"/>
            <a:r>
              <a:rPr lang="ru-RU" sz="6000" dirty="0" smtClean="0"/>
              <a:t>Создание комплексной системы использования фоновой музыки как важнейшего компонента музыкального воспитания в детском  саду;</a:t>
            </a:r>
          </a:p>
          <a:p>
            <a:pPr lvl="0"/>
            <a:r>
              <a:rPr lang="ru-RU" sz="6000" dirty="0" smtClean="0"/>
              <a:t>обобщение и распространение опыта на тему: "Фоновая музыка как важнейший компонент системы музыкального воспитания в  детском саду";</a:t>
            </a:r>
          </a:p>
          <a:p>
            <a:pPr lvl="0"/>
            <a:r>
              <a:rPr lang="ru-RU" sz="6000" dirty="0" smtClean="0"/>
              <a:t>повышение компетентности и профессионализма педагогов в музыкальной культуре;</a:t>
            </a:r>
          </a:p>
          <a:p>
            <a:pPr lvl="0"/>
            <a:r>
              <a:rPr lang="ru-RU" sz="6000" dirty="0" smtClean="0"/>
              <a:t>качественное изменение условий для художественно-эстетического воспитания через оснащение материально-технической базы по данному направлению;</a:t>
            </a:r>
          </a:p>
          <a:p>
            <a:pPr lvl="0"/>
            <a:r>
              <a:rPr lang="ru-RU" sz="6000" dirty="0" smtClean="0"/>
              <a:t>совершенствование системы работы по музыкальному воспитанию у всех участников воспитательно-образовательного процесса в ДОУ;</a:t>
            </a:r>
          </a:p>
          <a:p>
            <a:pPr lvl="0"/>
            <a:r>
              <a:rPr lang="ru-RU" sz="6000" dirty="0" smtClean="0"/>
              <a:t>участие </a:t>
            </a:r>
            <a:r>
              <a:rPr lang="ru-RU" sz="6000" b="1" dirty="0" smtClean="0"/>
              <a:t>ДОУ</a:t>
            </a:r>
            <a:r>
              <a:rPr lang="ru-RU" sz="6000" dirty="0" smtClean="0"/>
              <a:t> во всероссийских, областных и городских конкурсах инновационных проектов.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Содержание работы с педагогами :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768865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ru-RU" sz="8600" dirty="0" smtClean="0"/>
              <a:t>      1. Консультации: " </a:t>
            </a:r>
            <a:br>
              <a:rPr lang="ru-RU" sz="8600" dirty="0" smtClean="0"/>
            </a:br>
            <a:r>
              <a:rPr lang="ru-RU" sz="8600" dirty="0" smtClean="0"/>
              <a:t>Подбор музыкального репертуара и его планирование", "Учет индивидуальных особенностей детей при подборе репертуара".</a:t>
            </a:r>
          </a:p>
          <a:p>
            <a:r>
              <a:rPr lang="ru-RU" sz="8600" dirty="0" smtClean="0"/>
              <a:t>2. Семинар-практикум "Фоновая музыка как метод накопления музыкальных впечатлений".</a:t>
            </a:r>
          </a:p>
          <a:p>
            <a:r>
              <a:rPr lang="ru-RU" sz="8600" dirty="0" smtClean="0"/>
              <a:t>3. Информационный лекторий "Музыкотерапия".</a:t>
            </a:r>
          </a:p>
          <a:p>
            <a:r>
              <a:rPr lang="ru-RU" sz="8600" dirty="0" smtClean="0"/>
              <a:t>4. Тренинг "Влияние музыки на умственное и психическое развитие ребенка".</a:t>
            </a:r>
          </a:p>
          <a:p>
            <a:pPr>
              <a:buNone/>
            </a:pPr>
            <a:r>
              <a:rPr lang="ru-RU" sz="8600" dirty="0" smtClean="0"/>
              <a:t>     6. Проведение тематических бесед по включению фоновой музыки в образовательный процесс.</a:t>
            </a:r>
          </a:p>
          <a:p>
            <a:r>
              <a:rPr lang="ru-RU" sz="8600" dirty="0" smtClean="0"/>
              <a:t>7. Просмотр видеофильмов.</a:t>
            </a:r>
          </a:p>
          <a:p>
            <a:r>
              <a:rPr lang="ru-RU" sz="8600" dirty="0" smtClean="0"/>
              <a:t>8. Подбор фонотеки для каждой возрастной группы.</a:t>
            </a:r>
          </a:p>
          <a:p>
            <a:r>
              <a:rPr lang="ru-RU" sz="8600" dirty="0" smtClean="0"/>
              <a:t>9. Проведение "Недели музыки".</a:t>
            </a:r>
          </a:p>
          <a:p>
            <a:r>
              <a:rPr lang="ru-RU" sz="8600" dirty="0" smtClean="0"/>
              <a:t>10. Вечер вопросов и ответов </a:t>
            </a:r>
            <a:br>
              <a:rPr lang="ru-RU" sz="8600" dirty="0" smtClean="0"/>
            </a:br>
            <a:endParaRPr lang="ru-RU" sz="8600" dirty="0" smtClean="0"/>
          </a:p>
          <a:p>
            <a:r>
              <a:rPr lang="ru-RU" sz="8600" dirty="0" smtClean="0"/>
              <a:t> </a:t>
            </a:r>
          </a:p>
          <a:p>
            <a:r>
              <a:rPr lang="ru-RU" dirty="0" smtClean="0"/>
              <a:t> 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Содержание работы с детьми: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000" dirty="0" smtClean="0"/>
              <a:t>      1. Включение фоновой музыки </a:t>
            </a:r>
            <a:br>
              <a:rPr lang="ru-RU" sz="2000" dirty="0" smtClean="0"/>
            </a:br>
            <a:r>
              <a:rPr lang="ru-RU" sz="2000" dirty="0" smtClean="0"/>
              <a:t>в образовательную деятельность, прогулки, беседы, игры, праздники и развлечения в соответствии с планированием для каждой возрастной группы (приложение 4).</a:t>
            </a:r>
          </a:p>
          <a:p>
            <a:r>
              <a:rPr lang="ru-RU" sz="2000" dirty="0" smtClean="0"/>
              <a:t>2. Рисунки детей "Как я вижу музыку".</a:t>
            </a:r>
          </a:p>
          <a:p>
            <a:r>
              <a:rPr lang="ru-RU" sz="2000" dirty="0" smtClean="0"/>
              <a:t>4. Рассматривание иллюстраций, плакатов, книг, наглядных пособий по музыкальной тематике.</a:t>
            </a:r>
          </a:p>
          <a:p>
            <a:r>
              <a:rPr lang="ru-RU" sz="2000" dirty="0" smtClean="0"/>
              <a:t>5. Просмотр телевизионных видеороликов "Мир животных", "Вальс цветов", "Времена года".</a:t>
            </a:r>
          </a:p>
          <a:p>
            <a:r>
              <a:rPr lang="ru-RU" sz="2000" dirty="0" smtClean="0"/>
              <a:t>6. Совместные с родителями мероприятия с включением фоновой музыки в жизнь дошкольника.</a:t>
            </a:r>
          </a:p>
          <a:p>
            <a:r>
              <a:rPr lang="ru-RU" sz="2000" dirty="0" smtClean="0"/>
              <a:t>7. Проведение "Недели музыки".</a:t>
            </a:r>
          </a:p>
          <a:p>
            <a:r>
              <a:rPr lang="ru-RU" sz="2000" dirty="0" smtClean="0"/>
              <a:t>8. Диагностика и оценка промежуточных результатов проекта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Содержание работы с родителями: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smtClean="0"/>
              <a:t>1. Совместные с родителями мероприятия с включением фоновой музыки </a:t>
            </a:r>
            <a:br>
              <a:rPr lang="ru-RU" dirty="0" smtClean="0"/>
            </a:br>
            <a:r>
              <a:rPr lang="ru-RU" dirty="0" smtClean="0"/>
              <a:t>в жизнь дошкольника (приложение 5).</a:t>
            </a:r>
          </a:p>
          <a:p>
            <a:r>
              <a:rPr lang="ru-RU" dirty="0" smtClean="0"/>
              <a:t>2. Семинар "Музыка в жизни ребенка".</a:t>
            </a:r>
          </a:p>
          <a:p>
            <a:r>
              <a:rPr lang="ru-RU" dirty="0" smtClean="0"/>
              <a:t>3. Индивидуальные консультации "Психолого-педагогическое воздействие на ребенка посредством музыки", "Что такое фоновая музыка?".</a:t>
            </a:r>
          </a:p>
          <a:p>
            <a:r>
              <a:rPr lang="ru-RU" dirty="0" smtClean="0"/>
              <a:t>4. Круглый стол "День музыки в семье".</a:t>
            </a:r>
          </a:p>
          <a:p>
            <a:r>
              <a:rPr lang="ru-RU" dirty="0" smtClean="0"/>
              <a:t>5. Выставка семейных рисунков "Слушаем музыку".</a:t>
            </a:r>
          </a:p>
          <a:p>
            <a:r>
              <a:rPr lang="ru-RU" dirty="0" smtClean="0"/>
              <a:t>6. Оформление информационных стендов в каждой группе.</a:t>
            </a:r>
          </a:p>
          <a:p>
            <a:r>
              <a:rPr lang="ru-RU" dirty="0" smtClean="0"/>
              <a:t>7. Памятки для родителей:</a:t>
            </a:r>
          </a:p>
          <a:p>
            <a:r>
              <a:rPr lang="ru-RU" dirty="0" smtClean="0"/>
              <a:t>"Примерный перечень музыкальных произведений, рекомендованных для слушания дома";</a:t>
            </a:r>
          </a:p>
          <a:p>
            <a:r>
              <a:rPr lang="ru-RU" dirty="0" smtClean="0"/>
              <a:t>"Лечебная сила музыки";</a:t>
            </a:r>
          </a:p>
          <a:p>
            <a:r>
              <a:rPr lang="ru-RU" dirty="0" smtClean="0"/>
              <a:t>"Музыка способна разбудить интеллект".</a:t>
            </a:r>
          </a:p>
          <a:p>
            <a:pPr>
              <a:buNone/>
            </a:pPr>
            <a:r>
              <a:rPr lang="ru-RU" dirty="0" smtClean="0"/>
              <a:t>       8. Подбор семейной фонотеки с учетом музыкальных вкусов родителей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Примерный репертуар фоновой музыки :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46238"/>
          <a:ext cx="8229600" cy="512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3230"/>
                <a:gridCol w="5186370"/>
              </a:tblGrid>
              <a:tr h="477038"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Функция фоновой музыки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Примерный репертуар</a:t>
                      </a:r>
                      <a:endParaRPr lang="ru-RU" dirty="0"/>
                    </a:p>
                  </a:txBody>
                  <a:tcPr/>
                </a:tc>
              </a:tr>
              <a:tr h="435215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К. Дебюсси. "Облака".</a:t>
                      </a:r>
                    </a:p>
                    <a:p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А.П. Бородин. "Ноктюрн" из струнного квартета.</a:t>
                      </a:r>
                    </a:p>
                    <a:p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К.-В. </a:t>
                      </a:r>
                      <a:r>
                        <a:rPr lang="ru-RU" sz="2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Глюк</a:t>
                      </a:r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 "Мелодия".</a:t>
                      </a:r>
                    </a:p>
                    <a:p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В.-А. Моцарт. "Реквием".</a:t>
                      </a:r>
                    </a:p>
                    <a:p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К. Сен-Санс. "Карнавал животных".</a:t>
                      </a:r>
                    </a:p>
                    <a:p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Ф. Шуберт. "Вечерняя серенада".</a:t>
                      </a:r>
                    </a:p>
                    <a:p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И. Брамс. "Вальс № 3".</a:t>
                      </a:r>
                    </a:p>
                    <a:p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Р. Шуман. "Детские сцены", "Грезы".</a:t>
                      </a:r>
                    </a:p>
                    <a:p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Г.-Ф. Гендель. "Музыка на воде".</a:t>
                      </a:r>
                    </a:p>
                    <a:p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К.-В. </a:t>
                      </a:r>
                      <a:r>
                        <a:rPr lang="ru-RU" sz="2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Глюк</a:t>
                      </a:r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 Мелодия из оперы "Орфей и </a:t>
                      </a:r>
                      <a:r>
                        <a:rPr lang="ru-RU" sz="2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Эвридика</a:t>
                      </a:r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"</a:t>
                      </a:r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642910" y="2000240"/>
            <a:ext cx="2634376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ru-RU" sz="2400" dirty="0" smtClean="0"/>
          </a:p>
          <a:p>
            <a:r>
              <a:rPr lang="ru-RU" sz="2400" dirty="0" err="1" smtClean="0">
                <a:solidFill>
                  <a:schemeClr val="bg1"/>
                </a:solidFill>
              </a:rPr>
              <a:t>Релаксирующая</a:t>
            </a:r>
            <a:r>
              <a:rPr lang="ru-RU" sz="2400" dirty="0" smtClean="0">
                <a:solidFill>
                  <a:schemeClr val="bg1"/>
                </a:solidFill>
              </a:rPr>
              <a:t> </a:t>
            </a:r>
          </a:p>
          <a:p>
            <a:r>
              <a:rPr lang="ru-RU" sz="2400" dirty="0" smtClean="0">
                <a:solidFill>
                  <a:schemeClr val="bg1"/>
                </a:solidFill>
              </a:rPr>
              <a:t>(расслабляющая</a:t>
            </a:r>
            <a:r>
              <a:rPr lang="ru-RU" sz="2400" dirty="0" smtClean="0"/>
              <a:t>)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500034" y="642918"/>
          <a:ext cx="8143931" cy="56054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57586"/>
                <a:gridCol w="4786345"/>
              </a:tblGrid>
              <a:tr h="42848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</a:tr>
              <a:tr h="5177000">
                <a:tc>
                  <a:txBody>
                    <a:bodyPr/>
                    <a:lstStyle/>
                    <a:p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Тонизирующая (повышающая жизненный тонус, настроение)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Л. Бетховен. Увертюра "Эгмонт".</a:t>
                      </a:r>
                    </a:p>
                    <a:p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И. Брамс. "Венгерский танец № 7".</a:t>
                      </a:r>
                    </a:p>
                    <a:p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А. Дворжак. "Славянский танец № 2".</a:t>
                      </a:r>
                    </a:p>
                    <a:p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Ф. Лист. "Венгерские рапсодии".</a:t>
                      </a:r>
                    </a:p>
                    <a:p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В. Моцарт. "Маленькая ночная серенада".</a:t>
                      </a:r>
                    </a:p>
                    <a:p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Э. Григ. "Утро".</a:t>
                      </a:r>
                    </a:p>
                    <a:p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И.-С. Бах. "Шутка".</a:t>
                      </a:r>
                    </a:p>
                    <a:p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И. Штраус. "Весенние голоса".</a:t>
                      </a:r>
                    </a:p>
                    <a:p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Ф. Шопен. "Прелюдии".</a:t>
                      </a:r>
                    </a:p>
                    <a:p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Б. </a:t>
                      </a:r>
                      <a:r>
                        <a:rPr lang="ru-RU" sz="2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Монти</a:t>
                      </a:r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 "Чардаш"</a:t>
                      </a:r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500034" y="571480"/>
          <a:ext cx="8143932" cy="571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29024"/>
                <a:gridCol w="4714908"/>
              </a:tblGrid>
              <a:tr h="60863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</a:tr>
              <a:tr h="51064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500"/>
                        </a:spcAft>
                      </a:pPr>
                      <a:endParaRPr lang="ru-RU" sz="2400" dirty="0" smtClean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500"/>
                        </a:spcAft>
                      </a:pPr>
                      <a:r>
                        <a:rPr lang="ru-RU" sz="2400" dirty="0" smtClean="0">
                          <a:latin typeface="Calibri" pitchFamily="34" charset="0"/>
                          <a:ea typeface="Times New Roman"/>
                          <a:cs typeface="Times New Roman"/>
                        </a:rPr>
                        <a:t>Активизирующая </a:t>
                      </a:r>
                      <a:r>
                        <a:rPr lang="ru-RU" sz="2400" dirty="0">
                          <a:latin typeface="Calibri" pitchFamily="34" charset="0"/>
                          <a:ea typeface="Times New Roman"/>
                          <a:cs typeface="Times New Roman"/>
                        </a:rPr>
                        <a:t>(возбуждающая)</a:t>
                      </a:r>
                      <a:endParaRPr lang="ru-RU" sz="24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71755" marR="71755" marT="64770" marB="6477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500"/>
                        </a:spcAft>
                      </a:pPr>
                      <a:endParaRPr lang="ru-RU" sz="24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500"/>
                        </a:spcAft>
                      </a:pPr>
                      <a:r>
                        <a:rPr lang="ru-RU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П.И</a:t>
                      </a: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. Чайковский. "Шестая симфония", 3-я часть.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50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Л. Бетховен. "Увертюра Эдмонд".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50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В.-А. Моцарт. "Турецкий марш".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50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Ф. Шопен. "Прелюдия 1, опус 28".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50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М.И. Глинка. "Камаринская".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50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В.-А. Моцарт. "Турецкое рондо"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1755" marR="71755" marT="64770" marB="6477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500034" y="500042"/>
          <a:ext cx="8215370" cy="60722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17778"/>
                <a:gridCol w="4597592"/>
              </a:tblGrid>
              <a:tr h="647113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</a:tr>
              <a:tr h="5425117">
                <a:tc>
                  <a:txBody>
                    <a:bodyPr/>
                    <a:lstStyle/>
                    <a:p>
                      <a:endParaRPr lang="ru-RU" sz="2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Успокаивающая (умиротворяющая)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Ф. Шопен. Прелюдия ми минор.</a:t>
                      </a:r>
                    </a:p>
                    <a:p>
                      <a:pPr algn="ctr"/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Т. </a:t>
                      </a:r>
                      <a:r>
                        <a:rPr lang="ru-RU" sz="2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Альбинони</a:t>
                      </a:r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 Адажио для органа и струнных.</a:t>
                      </a:r>
                    </a:p>
                    <a:p>
                      <a:pPr algn="ctr"/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М. Глинка. "Жаворонок".</a:t>
                      </a:r>
                    </a:p>
                    <a:p>
                      <a:pPr algn="ctr"/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А. </a:t>
                      </a:r>
                      <a:r>
                        <a:rPr lang="ru-RU" sz="2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Лядов</a:t>
                      </a:r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 "Музыкальная табакерка".</a:t>
                      </a:r>
                    </a:p>
                    <a:p>
                      <a:pPr algn="ctr"/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К. Сен-Санс. "Лебедь".</a:t>
                      </a:r>
                    </a:p>
                    <a:p>
                      <a:pPr algn="ctr"/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Ф. Шуберт. "Серенада".</a:t>
                      </a:r>
                    </a:p>
                    <a:p>
                      <a:pPr algn="ctr"/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П.И. Чайковский. "Вальс цветов"</a:t>
                      </a:r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500034" y="410716"/>
          <a:ext cx="8286808" cy="6018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46293"/>
                <a:gridCol w="4240515"/>
              </a:tblGrid>
              <a:tr h="34787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</a:tr>
              <a:tr h="5652920">
                <a:tc>
                  <a:txBody>
                    <a:bodyPr/>
                    <a:lstStyle/>
                    <a:p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Организующая (способствующая концентрации внимания при организованной деятельности)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И.-С. Бах. "Ария".</a:t>
                      </a:r>
                    </a:p>
                    <a:p>
                      <a:pPr algn="ctr"/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А. </a:t>
                      </a:r>
                      <a:r>
                        <a:rPr lang="ru-RU" sz="2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Вивальди</a:t>
                      </a:r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 "Времена года".</a:t>
                      </a:r>
                    </a:p>
                    <a:p>
                      <a:pPr algn="ctr"/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С. Прокофьев. "Марш".</a:t>
                      </a:r>
                    </a:p>
                    <a:p>
                      <a:pPr algn="ctr"/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Ф. Шуберт. "Музыкальный момент".</a:t>
                      </a:r>
                    </a:p>
                    <a:p>
                      <a:pPr algn="ctr"/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В.-А. Моцарт. "Гроза".</a:t>
                      </a:r>
                    </a:p>
                    <a:p>
                      <a:pPr algn="ctr"/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В.-А. Моцарт. Симфония № 40.</a:t>
                      </a:r>
                    </a:p>
                    <a:p>
                      <a:pPr algn="ctr"/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Д. Шостакович. Прелюдия и фуга фа минор.</a:t>
                      </a:r>
                    </a:p>
                    <a:p>
                      <a:pPr algn="ctr"/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П.И. Чайковский. "Времена года"</a:t>
                      </a:r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Обоснование значимости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 Почему именно фоновая музыка? Фоновая музыка – это музыка, звучащая "вторым планом", без установки на осознанное восприятие, на занятиях и в свободной деятельности. Насыщение жизни ребенка музыкой, расширение и обогащение опыта ее восприятия происходит благодаря непроизвольному накоплению музыкальных впечатлений.</a:t>
            </a:r>
          </a:p>
          <a:p>
            <a:r>
              <a:rPr lang="ru-RU" dirty="0" smtClean="0"/>
              <a:t> Проблема координации деятельности всех участников образовательного процесса и поиск путей ее решения не теряют актуальности. Что может стать важнейшим фактором наиболее эффективной организации жизнедеятельности детей? Уверены, музыка! 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2500306"/>
          </a:xfrm>
        </p:spPr>
        <p:txBody>
          <a:bodyPr>
            <a:normAutofit fontScale="90000"/>
          </a:bodyPr>
          <a:lstStyle/>
          <a:p>
            <a:pPr lvl="0"/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Основные </a:t>
            </a:r>
            <a:r>
              <a:rPr lang="ru-RU" b="1" dirty="0" smtClean="0"/>
              <a:t>ориентиры проекта.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500306"/>
            <a:ext cx="8229600" cy="2643205"/>
          </a:xfrm>
        </p:spPr>
        <p:txBody>
          <a:bodyPr>
            <a:normAutofit fontScale="32500" lnSpcReduction="20000"/>
          </a:bodyPr>
          <a:lstStyle/>
          <a:p>
            <a:pPr>
              <a:buNone/>
            </a:pPr>
            <a:r>
              <a:rPr lang="ru-RU" b="1" u="sng" dirty="0" smtClean="0"/>
              <a:t> </a:t>
            </a:r>
            <a:r>
              <a:rPr lang="ru-RU" b="1" u="sng" dirty="0" smtClean="0"/>
              <a:t>      </a:t>
            </a:r>
          </a:p>
          <a:p>
            <a:pPr>
              <a:buNone/>
            </a:pPr>
            <a:r>
              <a:rPr lang="ru-RU" sz="6700" b="1" u="sng" dirty="0" smtClean="0"/>
              <a:t>Срок </a:t>
            </a:r>
            <a:r>
              <a:rPr lang="ru-RU" sz="6700" b="1" u="sng" dirty="0" smtClean="0"/>
              <a:t>реализации проекта:</a:t>
            </a:r>
            <a:r>
              <a:rPr lang="ru-RU" sz="6700" dirty="0" smtClean="0"/>
              <a:t> январь2019 г. – май 2019 г. </a:t>
            </a:r>
          </a:p>
          <a:p>
            <a:endParaRPr lang="ru-RU" sz="6700" b="1" u="sng" dirty="0" smtClean="0"/>
          </a:p>
          <a:p>
            <a:r>
              <a:rPr lang="ru-RU" sz="6700" b="1" u="sng" dirty="0" smtClean="0"/>
              <a:t>Участники </a:t>
            </a:r>
            <a:r>
              <a:rPr lang="ru-RU" sz="6700" b="1" u="sng" dirty="0" smtClean="0"/>
              <a:t>проекта:</a:t>
            </a:r>
            <a:r>
              <a:rPr lang="ru-RU" sz="6700" dirty="0" smtClean="0"/>
              <a:t> педагоги, воспитанники и родители средней группы.</a:t>
            </a:r>
          </a:p>
          <a:p>
            <a:endParaRPr lang="ru-RU" sz="6700" b="1" u="sng" dirty="0" smtClean="0"/>
          </a:p>
          <a:p>
            <a:r>
              <a:rPr lang="ru-RU" sz="6700" b="1" u="sng" dirty="0" smtClean="0"/>
              <a:t>Предмет </a:t>
            </a:r>
            <a:r>
              <a:rPr lang="ru-RU" sz="6700" b="1" u="sng" dirty="0" smtClean="0"/>
              <a:t>исследования:</a:t>
            </a:r>
            <a:r>
              <a:rPr lang="ru-RU" sz="6700" dirty="0" smtClean="0"/>
              <a:t> воспитательно-образовательное пространство детского сада и семьи.</a:t>
            </a:r>
          </a:p>
          <a:p>
            <a:pPr algn="ctr">
              <a:buNone/>
            </a:pPr>
            <a:endParaRPr lang="ru-RU" sz="4100" dirty="0" smtClean="0"/>
          </a:p>
          <a:p>
            <a:endParaRPr lang="ru-RU" sz="4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Социальная значимость</a:t>
            </a:r>
            <a:r>
              <a:rPr lang="ru-RU" dirty="0" smtClean="0"/>
              <a:t> проекта: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dirty="0" smtClean="0"/>
              <a:t>направлен  на создание благоприятного эмоционального  фона, психологического комфорта и на сохранение  </a:t>
            </a:r>
            <a:r>
              <a:rPr lang="ru-RU" b="1" dirty="0" smtClean="0"/>
              <a:t>здоровья</a:t>
            </a:r>
            <a:r>
              <a:rPr lang="ru-RU" dirty="0" smtClean="0"/>
              <a:t> воспитанников. 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Гипотеза</a:t>
            </a:r>
            <a:r>
              <a:rPr lang="ru-RU" dirty="0" smtClean="0"/>
              <a:t>: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включение фоновой музыки в повседневную жизнь детского сада позволит привить ребенку элементы музыкальной культуры и повысить качество воспитательно-образовательного процесса в ДОУ. 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Цель проекта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гармоничное воздействие на личность ребенка через непроизвольное накопление им музыкальных впечатлений, при координации деятельности всех участников образовательного процесса. 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Задачи проекта</a:t>
            </a:r>
            <a:r>
              <a:rPr lang="ru-RU" dirty="0" smtClean="0"/>
              <a:t>: 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ru-RU" dirty="0" smtClean="0"/>
              <a:t>способствовать созданию благоприятного эмоционального фона, психологического комфорта и сохранению здоровья детей;</a:t>
            </a:r>
          </a:p>
          <a:p>
            <a:pPr lvl="0"/>
            <a:r>
              <a:rPr lang="ru-RU" dirty="0" smtClean="0"/>
              <a:t>развивать воображение, познавательную активность детей в процессе их творческой деятельности;</a:t>
            </a:r>
          </a:p>
          <a:p>
            <a:pPr lvl="0"/>
            <a:r>
              <a:rPr lang="ru-RU" dirty="0" smtClean="0"/>
              <a:t>повысить качество усвоения знаний через активизацию мыслительной деятельности;</a:t>
            </a:r>
          </a:p>
          <a:p>
            <a:pPr lvl="0"/>
            <a:r>
              <a:rPr lang="ru-RU" dirty="0" smtClean="0"/>
              <a:t>создать новые условия образовательной среды, позволяющие использовать фоновую музыку в течение всего дня;</a:t>
            </a:r>
          </a:p>
          <a:p>
            <a:pPr lvl="0"/>
            <a:r>
              <a:rPr lang="ru-RU" dirty="0" smtClean="0"/>
              <a:t>пополнить материальную базу дошкольного учреждения музыкальным оборудованием и новыми методическими пособиями.</a:t>
            </a:r>
          </a:p>
          <a:p>
            <a:pPr>
              <a:buNone/>
            </a:pP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Предполагаемые результаты: 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57158" y="670560"/>
          <a:ext cx="8501121" cy="6187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30095"/>
                <a:gridCol w="2985513"/>
                <a:gridCol w="2985513"/>
              </a:tblGrid>
              <a:tr h="5572164">
                <a:tc>
                  <a:txBody>
                    <a:bodyPr/>
                    <a:lstStyle/>
                    <a:p>
                      <a:r>
                        <a:rPr lang="ru-RU" sz="2000" b="1" i="1" u="sng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Для педагогов</a:t>
                      </a:r>
                      <a:r>
                        <a:rPr lang="ru-RU" sz="20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: </a:t>
                      </a:r>
                    </a:p>
                    <a:p>
                      <a:pPr lvl="0"/>
                      <a:r>
                        <a:rPr lang="ru-RU" sz="20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повышение уровня компетентности в музыкальной деятельности;</a:t>
                      </a:r>
                    </a:p>
                    <a:p>
                      <a:pPr lvl="0"/>
                      <a:r>
                        <a:rPr lang="ru-RU" sz="20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инновационные изменения в организации воспитательно-образовательного процесса;</a:t>
                      </a:r>
                    </a:p>
                    <a:p>
                      <a:pPr lvl="0"/>
                      <a:r>
                        <a:rPr lang="ru-RU" sz="20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творческое использование фоновой музыки в разных видах детской деятельности.</a:t>
                      </a:r>
                    </a:p>
                    <a:p>
                      <a:endParaRPr lang="ru-RU" sz="2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i="1" u="sng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Для воспитанников: </a:t>
                      </a:r>
                      <a:endParaRPr lang="ru-RU" sz="2000" b="1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lang="ru-RU" sz="20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повышение качества усвоения знаний во время непосредственно образовательной  деятельности;</a:t>
                      </a:r>
                    </a:p>
                    <a:p>
                      <a:pPr lvl="0"/>
                      <a:r>
                        <a:rPr lang="ru-RU" sz="20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появление интереса к музыкальной культуре; активизация эмоциональной отзывчивости в самостоятельной деятельности; проявление творческого самовыражения.</a:t>
                      </a:r>
                    </a:p>
                    <a:p>
                      <a:r>
                        <a:rPr lang="ru-RU" sz="20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ru-RU" sz="20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endParaRPr lang="ru-RU" sz="2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i="1" u="sng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Для родителей: </a:t>
                      </a:r>
                      <a:endParaRPr lang="ru-RU" sz="2000" b="1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lang="ru-RU" sz="20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повышение музыкальной культуры;</a:t>
                      </a:r>
                    </a:p>
                    <a:p>
                      <a:pPr lvl="0"/>
                      <a:r>
                        <a:rPr lang="ru-RU" sz="20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мотивация на эмоционально-личностное и эстетическое развитие ребенка в условиях семейного воспитания;</a:t>
                      </a:r>
                    </a:p>
                    <a:p>
                      <a:pPr lvl="0"/>
                      <a:r>
                        <a:rPr lang="ru-RU" sz="20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повышение статуса семейного воспитания.</a:t>
                      </a:r>
                    </a:p>
                    <a:p>
                      <a:r>
                        <a:rPr lang="ru-RU" sz="20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endParaRPr lang="ru-RU" sz="2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Организационное обеспечение: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ru-RU" dirty="0" smtClean="0"/>
          </a:p>
          <a:p>
            <a:pPr lvl="0"/>
            <a:r>
              <a:rPr lang="ru-RU" dirty="0" smtClean="0"/>
              <a:t>анализ ресурсов, необходимых для реализации проекта;</a:t>
            </a:r>
          </a:p>
          <a:p>
            <a:pPr lvl="0"/>
            <a:r>
              <a:rPr lang="ru-RU" dirty="0" smtClean="0"/>
              <a:t>работа по управлению деятельностью участников проекта.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274</TotalTime>
  <Words>489</Words>
  <Application>Microsoft Office PowerPoint</Application>
  <PresentationFormat>Экран (4:3)</PresentationFormat>
  <Paragraphs>164</Paragraphs>
  <Slides>19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Литейная</vt:lpstr>
      <vt:lpstr>Слайд 1</vt:lpstr>
      <vt:lpstr>Обоснование значимости </vt:lpstr>
      <vt:lpstr>     Основные ориентиры проекта.   :</vt:lpstr>
      <vt:lpstr>Социальная значимость проекта: </vt:lpstr>
      <vt:lpstr>Гипотеза: </vt:lpstr>
      <vt:lpstr>Цель проекта:</vt:lpstr>
      <vt:lpstr>Задачи проекта: </vt:lpstr>
      <vt:lpstr>Предполагаемые результаты:  </vt:lpstr>
      <vt:lpstr>Организационное обеспечение:</vt:lpstr>
      <vt:lpstr>     Материально-техническое обеспечение:  </vt:lpstr>
      <vt:lpstr>  Конечные результаты реализации проекта:   </vt:lpstr>
      <vt:lpstr>Содержание работы с педагогами :</vt:lpstr>
      <vt:lpstr>Содержание работы с детьми:</vt:lpstr>
      <vt:lpstr>Содержание работы с родителями:</vt:lpstr>
      <vt:lpstr>Примерный репертуар фоновой музыки :</vt:lpstr>
      <vt:lpstr>Слайд 16</vt:lpstr>
      <vt:lpstr>Слайд 17</vt:lpstr>
      <vt:lpstr>Слайд 18</vt:lpstr>
      <vt:lpstr>Слайд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«Мир фоновой музыки» Инноваци Подготовила : музыкальный руководитель Бродя</dc:title>
  <dc:creator>Алёна Анатольевна</dc:creator>
  <cp:lastModifiedBy>User</cp:lastModifiedBy>
  <cp:revision>33</cp:revision>
  <dcterms:created xsi:type="dcterms:W3CDTF">2015-07-29T09:21:41Z</dcterms:created>
  <dcterms:modified xsi:type="dcterms:W3CDTF">2019-03-17T04:26:30Z</dcterms:modified>
</cp:coreProperties>
</file>