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6" r:id="rId3"/>
    <p:sldId id="327" r:id="rId4"/>
    <p:sldId id="328" r:id="rId5"/>
    <p:sldId id="329" r:id="rId6"/>
    <p:sldId id="362" r:id="rId7"/>
    <p:sldId id="351" r:id="rId8"/>
    <p:sldId id="358" r:id="rId9"/>
    <p:sldId id="353" r:id="rId10"/>
    <p:sldId id="356" r:id="rId11"/>
    <p:sldId id="364" r:id="rId12"/>
    <p:sldId id="360" r:id="rId13"/>
    <p:sldId id="359" r:id="rId14"/>
    <p:sldId id="363" r:id="rId15"/>
    <p:sldId id="378" r:id="rId16"/>
    <p:sldId id="346" r:id="rId17"/>
    <p:sldId id="268" r:id="rId18"/>
    <p:sldId id="269" r:id="rId19"/>
    <p:sldId id="270" r:id="rId20"/>
    <p:sldId id="273" r:id="rId21"/>
    <p:sldId id="377" r:id="rId22"/>
    <p:sldId id="372" r:id="rId23"/>
    <p:sldId id="376" r:id="rId24"/>
    <p:sldId id="379" r:id="rId25"/>
    <p:sldId id="380" r:id="rId26"/>
    <p:sldId id="381" r:id="rId27"/>
    <p:sldId id="375" r:id="rId2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660066"/>
    <a:srgbClr val="008000"/>
    <a:srgbClr val="800000"/>
    <a:srgbClr val="3366CC"/>
    <a:srgbClr val="422C16"/>
    <a:srgbClr val="0C788E"/>
    <a:srgbClr val="006666"/>
    <a:srgbClr val="00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04" autoAdjust="0"/>
    <p:restoredTop sz="94624" autoAdjust="0"/>
  </p:normalViewPr>
  <p:slideViewPr>
    <p:cSldViewPr>
      <p:cViewPr varScale="1">
        <p:scale>
          <a:sx n="102" d="100"/>
          <a:sy n="102" d="100"/>
        </p:scale>
        <p:origin x="-10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3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179512" y="908720"/>
            <a:ext cx="8786874" cy="6477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/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4000" b="1" dirty="0" smtClean="0">
                <a:solidFill>
                  <a:srgbClr val="006600"/>
                </a:solidFill>
              </a:rPr>
              <a:t>«ДЕТСКИЙ САД ДЛЯ РЕБЯТ»</a:t>
            </a:r>
            <a:endParaRPr lang="es-ES" sz="4000" b="1" dirty="0">
              <a:solidFill>
                <a:srgbClr val="0066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06084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0099"/>
                </a:solidFill>
                <a:latin typeface="+mj-lt"/>
              </a:rPr>
              <a:t>(адаптация детей раннего возраста к условиям ДОУ)</a:t>
            </a:r>
            <a:endParaRPr lang="ru-RU" sz="2400" b="1" i="1" dirty="0">
              <a:solidFill>
                <a:srgbClr val="000099"/>
              </a:solidFill>
              <a:latin typeface="+mj-lt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7154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ru-RU" sz="2000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Для детей эмоционально напряженных хорошо использовать игры и упражнения, направленные на эмоциональную разрядку. Они способствуют более тесному знакомству детей и взрослого друг с другом, возникновению у малышей положительных эмоций и сплочению группы. </a:t>
            </a:r>
            <a:endParaRPr lang="ru-RU" sz="2000" b="1" dirty="0" smtClean="0">
              <a:solidFill>
                <a:srgbClr val="000099"/>
              </a:solidFill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844824"/>
            <a:ext cx="2643206" cy="2957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204864"/>
            <a:ext cx="250033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D:\Desktop\ВСЕ ФОТКИ\Ранний возр. 2 гр\DSCN00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700808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4643438" y="285728"/>
            <a:ext cx="421484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Основная задача игр в этот период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</a:rPr>
              <a:t>— формирование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</a:rPr>
              <a:t>эмоционального контакта, доверия детей к воспитателю. Ребенок должен увидеть в воспитателе доброго, всегда готового прийти на помощь человека (как мама) и интересного партнера в игре.          Эмоциональное общение возникает на основе совместных действий, сопровождаемых улыбкой,  ласковой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</a:rPr>
              <a:t>интонацией, </a:t>
            </a:r>
            <a:r>
              <a:rPr lang="ru-RU" sz="19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         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</a:rPr>
              <a:t>проявлением заботы и внимания  к каждому малышу. 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 descr="D:\Desktop\ВСЕ ФОТКИ\Новая папка (2)\DSCN81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4128459" cy="309634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5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5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5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800000"/>
                </a:solidFill>
              </a:rPr>
              <a:t>Пять правил для смягчения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800000"/>
                </a:solidFill>
              </a:rPr>
              <a:t> стрессового состояния ребёнка</a:t>
            </a:r>
            <a:endParaRPr lang="ru-RU" sz="2400" b="1" dirty="0">
              <a:ln w="11430"/>
              <a:solidFill>
                <a:srgbClr val="8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000108"/>
            <a:ext cx="8572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>
                <a:solidFill>
                  <a:srgbClr val="800000"/>
                </a:solidFill>
                <a:latin typeface="Arial" pitchFamily="34" charset="0"/>
                <a:ea typeface="Times New Roman" pitchFamily="18" charset="0"/>
              </a:rPr>
              <a:t>Правило 1. </a:t>
            </a:r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Первое, и самое важное, правило — добровольность участия в игре. </a:t>
            </a:r>
            <a:endParaRPr lang="ru-RU" sz="2000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algn="just" eaLnBrk="0" hangingPunct="0"/>
            <a:r>
              <a:rPr lang="ru-RU" sz="2000" b="1" dirty="0" smtClean="0">
                <a:solidFill>
                  <a:srgbClr val="800000"/>
                </a:solidFill>
                <a:latin typeface="Arial" pitchFamily="34" charset="0"/>
                <a:ea typeface="Times New Roman" pitchFamily="18" charset="0"/>
              </a:rPr>
              <a:t>Правило 2. </a:t>
            </a:r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Взрослый должен стать непосредственным участником игры. </a:t>
            </a:r>
            <a:endParaRPr lang="ru-RU" sz="2000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algn="just" eaLnBrk="0" hangingPunct="0"/>
            <a:r>
              <a:rPr lang="ru-RU" sz="2000" b="1" dirty="0" smtClean="0">
                <a:solidFill>
                  <a:srgbClr val="800000"/>
                </a:solidFill>
                <a:latin typeface="Arial" pitchFamily="34" charset="0"/>
                <a:ea typeface="Times New Roman" pitchFamily="18" charset="0"/>
              </a:rPr>
              <a:t>Правило 3. </a:t>
            </a:r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Многократное повторение игр, которое является необходимым условием развивающего эффекта. </a:t>
            </a:r>
            <a:endParaRPr lang="ru-RU" sz="2000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algn="just" eaLnBrk="0" hangingPunct="0"/>
            <a:r>
              <a:rPr lang="ru-RU" sz="2000" b="1" dirty="0" smtClean="0">
                <a:solidFill>
                  <a:srgbClr val="800000"/>
                </a:solidFill>
                <a:latin typeface="Arial" pitchFamily="34" charset="0"/>
                <a:ea typeface="Times New Roman" pitchFamily="18" charset="0"/>
              </a:rPr>
              <a:t>Правило 4. </a:t>
            </a:r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Наглядный материал (определенные игрушки, различные предметы и т.д.) надо беречь, нельзя его превращать в обычный, всегда доступный. </a:t>
            </a:r>
            <a:endParaRPr lang="ru-RU" sz="2000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algn="just" eaLnBrk="0" hangingPunct="0"/>
            <a:r>
              <a:rPr lang="ru-RU" sz="2000" b="1" dirty="0" smtClean="0">
                <a:solidFill>
                  <a:srgbClr val="800000"/>
                </a:solidFill>
                <a:latin typeface="Arial" pitchFamily="34" charset="0"/>
                <a:ea typeface="Times New Roman" pitchFamily="18" charset="0"/>
              </a:rPr>
              <a:t>Правило 5.</a:t>
            </a:r>
            <a:r>
              <a:rPr lang="ru-RU" sz="20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 Взрослый не должен оценивать действия ребенка. Дайте ребенку возможность проявить, выразить себя, не загоняйте его в свои, даже самые лучшие, рамки. </a:t>
            </a:r>
            <a:endParaRPr lang="ru-RU" sz="2000" b="1" dirty="0" smtClean="0">
              <a:solidFill>
                <a:srgbClr val="000099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:\Фото 15\DSCF99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335758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714744" y="357166"/>
            <a:ext cx="514350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8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Настольно-печатные 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  <a:ea typeface="Calibri" pitchFamily="34" charset="0"/>
                <a:cs typeface="Times New Roman" pitchFamily="18" charset="0"/>
              </a:rPr>
              <a:t>( «Чей домик», «Кто спрятался», «Собери картинку», «Из какой сказки» и др.)</a:t>
            </a:r>
            <a:endParaRPr lang="ru-RU" sz="16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8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Сюжетно-ролевые</a:t>
            </a:r>
            <a:r>
              <a:rPr lang="ru-RU" sz="1600" b="1" dirty="0" smtClean="0">
                <a:solidFill>
                  <a:srgbClr val="8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  <a:ea typeface="Calibri" pitchFamily="34" charset="0"/>
                <a:cs typeface="Times New Roman" pitchFamily="18" charset="0"/>
              </a:rPr>
              <a:t>(«Больница», «Отведем дочку в садик» и др.) </a:t>
            </a:r>
            <a:endParaRPr lang="ru-RU" sz="16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8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Адаптационные 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  <a:ea typeface="Calibri" pitchFamily="34" charset="0"/>
                <a:cs typeface="Times New Roman" pitchFamily="18" charset="0"/>
              </a:rPr>
              <a:t>(«Загляни ко мне в окошко», «Мы шли, шли, шли и что-то нашли» и др.) </a:t>
            </a:r>
            <a:endParaRPr lang="ru-RU" sz="16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8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Музыкальные 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  <a:ea typeface="Calibri" pitchFamily="34" charset="0"/>
                <a:cs typeface="Times New Roman" pitchFamily="18" charset="0"/>
              </a:rPr>
              <a:t>(«Отгадай, что звенит»,. ) </a:t>
            </a:r>
            <a:endParaRPr lang="ru-RU" sz="16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lvl="0" eaLnBrk="0" hangingPunct="0"/>
            <a:r>
              <a:rPr lang="ru-RU" sz="1600" b="1" dirty="0" smtClean="0">
                <a:solidFill>
                  <a:srgbClr val="000099"/>
                </a:solidFill>
                <a:latin typeface="+mj-lt"/>
                <a:ea typeface="Calibri" pitchFamily="34" charset="0"/>
                <a:cs typeface="Times New Roman" pitchFamily="18" charset="0"/>
              </a:rPr>
              <a:t> Подвижные игры («Солнышко и дождик», «Мишка косолапый», «Догоню тебя» и др.) </a:t>
            </a:r>
            <a:endParaRPr lang="ru-RU" sz="16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8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Хороводные 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  <a:ea typeface="Calibri" pitchFamily="34" charset="0"/>
                <a:cs typeface="Times New Roman" pitchFamily="18" charset="0"/>
              </a:rPr>
              <a:t>(«Пузырь», «Каравай», «Карусели» и др.) </a:t>
            </a:r>
            <a:endParaRPr lang="ru-RU" sz="16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8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Пальчиковые 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  <a:ea typeface="Calibri" pitchFamily="34" charset="0"/>
                <a:cs typeface="Times New Roman" pitchFamily="18" charset="0"/>
              </a:rPr>
              <a:t>(«Этот пальчик», «Сорока – белобока» и др.) </a:t>
            </a:r>
            <a:endParaRPr lang="ru-RU" sz="16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800000"/>
                </a:solidFill>
                <a:latin typeface="+mj-lt"/>
                <a:ea typeface="Calibri" pitchFamily="34" charset="0"/>
                <a:cs typeface="Times New Roman" pitchFamily="18" charset="0"/>
              </a:rPr>
              <a:t> Словесные 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  <a:ea typeface="Calibri" pitchFamily="34" charset="0"/>
                <a:cs typeface="Times New Roman" pitchFamily="18" charset="0"/>
              </a:rPr>
              <a:t>(«У кого какая мама-домашние животные», «Что мы делаем утром, днем и вечером в детском саду» и др.) </a:t>
            </a:r>
            <a:endParaRPr lang="ru-RU" sz="1600" b="1" dirty="0" smtClean="0">
              <a:solidFill>
                <a:srgbClr val="000099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85728"/>
            <a:ext cx="36433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Игровая деятельность:</a:t>
            </a:r>
            <a:endParaRPr lang="ru-RU" sz="28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4429132"/>
            <a:ext cx="2300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игры детей </a:t>
            </a:r>
            <a:endParaRPr lang="ru-RU" sz="2800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428868"/>
            <a:ext cx="228601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4282" y="357166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eaLnBrk="0" hangingPunct="0"/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Очень</a:t>
            </a: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важно,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чтобы </a:t>
            </a: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родители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</a:t>
            </a: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адаптационный период 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относились к </a:t>
            </a:r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ребенку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очень бережно и внимательно, стремились помочь ему пережить этот трудный момент жизни, а не упорствовали в своих воспитательных планах, не боролись с капризами.</a:t>
            </a:r>
            <a:endParaRPr lang="ru-RU" sz="24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2500306"/>
            <a:ext cx="62865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главное </a:t>
            </a:r>
            <a:r>
              <a:rPr lang="ru-RU" sz="2400" b="1" dirty="0" smtClean="0">
                <a:solidFill>
                  <a:srgbClr val="000099"/>
                </a:solidFill>
              </a:rPr>
              <a:t>– положительный настрой на детский сад, если родители верят, что детский сад самое лучшее место на земле для ребенка, так же будет считать и ребенок, пусть пока на уровне внутренних ощущений. </a:t>
            </a:r>
            <a:endParaRPr lang="ru-RU" sz="2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14282" y="357166"/>
            <a:ext cx="864399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Целенаправленная подготовка родителей и воспитателей дает свои положительные результаты даже при тяжелой адаптации облегчает его привыкание к новым условиям. Прежде всего это: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1.Положительно-эмоциональное отношение к ребенку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(ласковое общение)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2.Удовлетворение его потребностей физиологических и познавательных.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3. Индивидуальный подход к ребенку.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4.Максимальное приближение условий детского сада к домашним.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Объективными показателями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окончанием адаптационного периода являются: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глубокий сон;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хороший аппетит;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бодрое эмоциональное состояние;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полное восстановление имеющихся навыков;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активное поведение и соответствующая прибавка в весе по возрасту.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143380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Уровни адаптации</a:t>
            </a:r>
            <a:endParaRPr lang="ru-RU" sz="4800" b="1" dirty="0" smtClean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642918"/>
            <a:ext cx="5072098" cy="3628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4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857620" y="642918"/>
            <a:ext cx="492922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 период адаптации к детскому дошкольному учреждению дети проявляют тревогу, беспокойство. Дома у них выраженное отрицательное, негативное отношение к воспитателю и сверстникам.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Требуют к себе постоянного внимания со стороны воспитателя, не замечают сверстников, уровень игровых умений не высок, низкий уровень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сформированности</a:t>
            </a:r>
            <a:r>
              <a:rPr lang="ru-RU" b="1" dirty="0" smtClean="0">
                <a:solidFill>
                  <a:srgbClr val="000099"/>
                </a:solidFill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самостоятельности. В течение дня практически не меняется эмоциональное состояние (бездеятельность, плач, требуют утешения, безучастно сидят, с детьми в контакт не вступают).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57166"/>
            <a:ext cx="38576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Первый уровень:</a:t>
            </a:r>
            <a:r>
              <a:rPr lang="ru-RU" sz="22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Тяжелый </a:t>
            </a:r>
          </a:p>
          <a:p>
            <a:pPr algn="ctr" eaLnBrk="0" hangingPunct="0"/>
            <a:r>
              <a:rPr lang="ru-RU" sz="2200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(от 2 до 6 месяцев)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3140106" cy="3140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643438" y="357166"/>
            <a:ext cx="421484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Дети этого уровня характеризуются привыканием к детскому саду, адекватным поведением: наблюдают за действиями взрослых и сверстников, сторонятся их, впоследствии подражают им, в первые дни плачут, вспоминают родителей после их ухода, а в течение дня играют со сверстниками, общаются со взрослыми. У таких детей сформированы навыки самообслуживания, они ищут контакты со сверстниками, спокойны, активно играют.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57166"/>
            <a:ext cx="378621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Второй уровень: </a:t>
            </a:r>
          </a:p>
          <a:p>
            <a:pPr algn="ctr" eaLnBrk="0" hangingPunct="0"/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Средний </a:t>
            </a:r>
          </a:p>
          <a:p>
            <a:pPr algn="ctr" eaLnBrk="0" hangingPunct="0"/>
            <a:r>
              <a:rPr lang="ru-RU" sz="2200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(20-40 дней)</a:t>
            </a:r>
          </a:p>
        </p:txBody>
      </p:sp>
      <p:pic>
        <p:nvPicPr>
          <p:cNvPr id="3074" name="Picture 2" descr="D:\Desktop\ВСЕ ФОТКИ\Новая папка (149)\P101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4032448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429124" y="428604"/>
            <a:ext cx="442915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При ознакомлении с окружающим легко включается в предметную, самостоятельную деятельность или игру. В игре могут играть как самостоятельно, так и со сверстниками. Быстро устанавливают контакт со взрослыми. Могут занять себя содержательной игрой, не чувствуя себя беспомощным, так как самостоятельны, навыки самообслуживания сформированы. В течение дня смеются, ликуют, поют, радостно бегут навстречу сверстникам, воспитателям.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428604"/>
            <a:ext cx="328614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Третий уровень: </a:t>
            </a:r>
          </a:p>
          <a:p>
            <a:pPr algn="ctr"/>
            <a:r>
              <a:rPr lang="ru-RU" sz="22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Легкий </a:t>
            </a:r>
          </a:p>
          <a:p>
            <a:pPr algn="ctr"/>
            <a:r>
              <a:rPr lang="ru-RU" sz="2200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(10-15 дней)</a:t>
            </a:r>
            <a:endParaRPr lang="ru-RU" sz="2200" b="1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4214810" y="357167"/>
            <a:ext cx="4572032" cy="437042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«Детство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— это важнейший период человеческой жизни, не подготовка к будущей жизни, а настоящая, яркая, самобытная, неповторимая жизнь. И от того, кто вел ребенка за руку в детские годы, что вошло в его разум и сердце из окружающего мира — от этого в решающей степени зависит, каким человеком станет сегодняшний малыш».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                                                                 В.А. Сухомлинский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3764355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143248"/>
            <a:ext cx="2947995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6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214810" y="357166"/>
            <a:ext cx="45720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спокойное, бодрое, веселое настроение ребенка в момент расставания и встреч с родителями;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уравновешенное настроение в течение дня;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умение общаться со сверстниками, не конфликтовать;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желание есть самостоятельно, доедать положенную норму до конца; </a:t>
            </a:r>
            <a:endParaRPr lang="ru-RU" b="1" dirty="0" smtClean="0">
              <a:solidFill>
                <a:srgbClr val="000099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спокойный дневной сон в группе до назначенного по режиму времени;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хороший аппетит, желание есть пищу самостоятельно,</a:t>
            </a:r>
          </a:p>
          <a:p>
            <a:pPr algn="just" eaLnBrk="0" hangingPunct="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адекватное отношение ко </a:t>
            </a:r>
            <a:r>
              <a:rPr lang="ru-RU" b="1" dirty="0" err="1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взрослыму</a:t>
            </a:r>
            <a:r>
              <a:rPr lang="ru-RU" b="1" dirty="0" smtClean="0">
                <a:solidFill>
                  <a:srgbClr val="000099"/>
                </a:solidFill>
                <a:ea typeface="Calibri" pitchFamily="34" charset="0"/>
                <a:cs typeface="Times New Roman" pitchFamily="18" charset="0"/>
              </a:rPr>
              <a:t>, общение с ними по собственной инициативе.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357166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Показателями окончания адаптационного периода являлись </a:t>
            </a:r>
            <a:endParaRPr lang="ru-RU" sz="2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357190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214282" y="357166"/>
            <a:ext cx="8643998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Процесс перехода ребенка из семьи в детское дошкольное учреждение сложен и для самого малыша и для родителей. Ребенку предстоит приспособиться к совершенно иным условиям, чем те, к которым он привык в семье. А это совсем не просто. Возникает необходимость преодоления психологических преград.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Выявлены три наиболее существенные проблемы, с которыми малыши приходят из дома в ДОУ. Они заключаются в следующем: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Первая проблема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у детей, поступающих в детский сад, довольно низок уровень нервно-психического развития. Это связано как с особенностями воспитания в семье, так и с биологическими факторами (течение беременности, родов). Наибольшая задержка проявляется в навыках активной речи, в сенсорном развитии, что отрицательно влияет на дальнейшее становление маленького человека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Вторая проблема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связана с различными отклонениями в поведении детей. Она касается сна, аппетита малышей,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гипервозбудимых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или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малоэмоциональных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неконтактных детей, ребят с проявлениями страхов,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энуреза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тиков и т. п. Поэтому важно, чтобы воспитатель имел возможность познакомиться с каждым ребенком, узнать его особенности развития и поведения.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428604"/>
            <a:ext cx="86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ea typeface="Calibri" pitchFamily="34" charset="0"/>
                <a:cs typeface="Times New Roman" pitchFamily="18" charset="0"/>
              </a:rPr>
              <a:t>Если малыш с радостью и много говорит о детском саде, если спешит туда, если у него там друзья и куча неотложных дел, можно считать, что адаптационный период закончился. </a:t>
            </a:r>
            <a:endParaRPr lang="ru-RU" sz="2400" b="1" dirty="0">
              <a:solidFill>
                <a:srgbClr val="8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71678"/>
            <a:ext cx="392909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86248" y="2071678"/>
            <a:ext cx="46434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</a:rPr>
              <a:t>Целенаправленная подготовка родителей и воспитателей дает свои положительные результаты даже при тяжелой адаптации облегчает привыкание ребенка к новым условиям. </a:t>
            </a:r>
            <a:endParaRPr lang="ru-RU" sz="2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214282" y="357166"/>
            <a:ext cx="864399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Рекомендации родителям по адаптации ребенка к ДОУ.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Самое главное – положительный настрой на детский сад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если вы верите, что детский сад самое лучшее место на земле для вашего ребенка.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Если вы так не считаете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займитесь аутотренингом - возьмите листочек и напишите в ответ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 вопрос «Зачем мне нужен детский сад?»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все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позитивное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что вы знаете по этому поводу (например, «У моего ребенка расширится круг общения, а это очень полезно для его развития» - да-да, даже негативный опыт полезен, так как ребенок развивается только преодолевая препятствия, как, впрочем, и любой человек, или «Я могу спокойно ходить в магазин, не отдирая орущего ребенка от ярких коробок» и т.п.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b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Чаще гуляйте с ребенком на детской площадке</a:t>
            </a:r>
            <a:r>
              <a:rPr kumimoji="0" lang="ru-RU" b="1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не торопитесь вмешиваться в любой конфликт, дайте ребенку возможность поучиться самому найти выход из ситуации, а себе возможность погордиться за ребенка «Вот какой молодец, как ловко забрал свою игрушку, значит может постоять за свое имущество».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332656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3.Ходите с ребенком в гости и приглашайте гостей к себе, желательно с детьми разного возраста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– учите ребенка общаться, вместе играть, давать играть свои игрушки, просить чужие и т.п. – показывайте, как это надо делать. </a:t>
            </a:r>
          </a:p>
          <a:p>
            <a:pPr lvl="0" eaLnBrk="0" hangingPunct="0"/>
            <a:endParaRPr lang="ru-RU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4.Играйте с ребенком дома в детский сад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, начиная от бытовых процессов (кормление, одевание, сон), до игр и занятий. Роль ребенка может выполнять сам ребенок или какая-нибудь игрушка. </a:t>
            </a:r>
          </a:p>
        </p:txBody>
      </p:sp>
      <p:pic>
        <p:nvPicPr>
          <p:cNvPr id="6146" name="Picture 2" descr="D:\Desktop\ВСЕ ФОТКИ\Т.В. Леонтьева\IMG_2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708920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D:\Desktop\ВСЕ ФОТКИ\Ранний возр. 2 гр\DSCN0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08920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7154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5.Если вы определились с выбором дошкольного учреждения, начинайте осваивать его территорию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, приходите на утренние и вечерние прогулки (что также поможет вам и ребенку привыкнуть к режиму детского сада), познакомьтесь с воспитателями, играйте с детьми, запоминайте их имена, чтобы потом напоминать их ребенку. Посетите психолога детского сада, проконсультируйтесь с медицинской сестрой или врачом, т.е. сами получите как можно больше разнообразной информации о том месте, где ваш ребенок будет проводить большую часть времени. Самое главное – это ваше доверие и вера, что все будет хорошо. </a:t>
            </a:r>
          </a:p>
          <a:p>
            <a:pPr lvl="0" algn="just"/>
            <a:endParaRPr lang="ru-RU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algn="just" eaLnBrk="0" hangingPunct="0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6.Обязательно соблюдайте график адаптации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, т.е. режим кратковременного пребывания ребенка в детском саду, начиная с 2-х часов. Дайте ребенку возможность постепенно привыкнуть к новым условиям, к новым людям, к новым правилам, к отсутствию мамы. </a:t>
            </a:r>
          </a:p>
          <a:p>
            <a:pPr lvl="0" eaLnBrk="0" hangingPunct="0"/>
            <a:endParaRPr lang="ru-RU" dirty="0" smtClean="0">
              <a:latin typeface="Arial" pitchFamily="34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7.Можете дать ребенку с собой игрушку или книжку, словом «кусочек» дома. </a:t>
            </a:r>
            <a:endParaRPr lang="ru-RU" b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357166"/>
            <a:ext cx="87154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8.Ежедневно общайтесь с воспитателем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, с целью выяснить, как вам скорректировать свои взаимоотношения с ребенком дома, чтобы он легче и быстрее привыкал к новым условиям жизни. Пусть воспитатель станет вашим помощником в воспитании ребенка. </a:t>
            </a:r>
          </a:p>
          <a:p>
            <a:pPr lvl="0" algn="just"/>
            <a:endParaRPr lang="ru-RU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algn="just" eaLnBrk="0" hangingPunct="0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9.Поддерживайте ребенка в период адаптации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, меньше обращайте внимания на его капризы, дарите ему свое тепло и любовь. Постарайтесь не менять ничего в жизни ребенка в этот период. Берегите нервную систему ребенка! </a:t>
            </a:r>
          </a:p>
          <a:p>
            <a:pPr lvl="0" algn="just" eaLnBrk="0" hangingPunct="0"/>
            <a:endParaRPr lang="ru-RU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10.Наблюдайте за своим ребенком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, прислушивайтесь к нему и он вам сам подскажет наиболее оптимальные для него воспитательные методы и приемы!</a:t>
            </a:r>
            <a:endParaRPr lang="ru-RU" b="1" dirty="0" smtClean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214818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Если учтены все предыдущие рекомендации, то уже 90% самого сложного позади. </a:t>
            </a:r>
            <a:endParaRPr lang="ru-RU" b="1" dirty="0" smtClean="0">
              <a:solidFill>
                <a:srgbClr val="C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911347">
            <a:off x="2051720" y="2636912"/>
            <a:ext cx="5143536" cy="928694"/>
          </a:xfrm>
          <a:prstGeom prst="rect">
            <a:avLst/>
          </a:prstGeom>
          <a:noFill/>
        </p:spPr>
        <p:txBody>
          <a:bodyPr wrap="none" rtlCol="0">
            <a:prstTxWarp prst="textCurveDown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548680"/>
            <a:ext cx="2590800" cy="213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D:\Мои рисунки\явления природы\тучки\klip_181_12g_a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620688"/>
            <a:ext cx="1590675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D:\Мои рисунки\явления природы\тучки\klip_181_12g_a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268760"/>
            <a:ext cx="1590675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D:\Мои рисунки\явления природы\тучки\klip_181_12g_a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1590675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42844" y="357166"/>
            <a:ext cx="8715436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/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imes New Roman" pitchFamily="18" charset="0"/>
                <a:cs typeface="Arial" pitchFamily="34" charset="0"/>
              </a:rPr>
              <a:t>Адаптационный период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серьезное испытание для малышей раннего возраста: из знакомой семейной обстановки он попадает в новые для него условия, что неизбежно влечет изменение поведенческих реакций ребенка, расстройство сна и аппетита. </a:t>
            </a:r>
            <a:r>
              <a:rPr lang="ru-RU" sz="2200" b="1" dirty="0" smtClean="0">
                <a:solidFill>
                  <a:srgbClr val="000099"/>
                </a:solidFill>
                <a:latin typeface="+mj-lt"/>
              </a:rPr>
              <a:t>Сегодня количество детей, имеющих отклонения в поведении (агрессивность, тревожность, </a:t>
            </a:r>
            <a:r>
              <a:rPr lang="ru-RU" sz="2200" b="1" dirty="0" err="1" smtClean="0">
                <a:solidFill>
                  <a:srgbClr val="000099"/>
                </a:solidFill>
                <a:latin typeface="+mj-lt"/>
              </a:rPr>
              <a:t>гиперактивность</a:t>
            </a:r>
            <a:r>
              <a:rPr lang="ru-RU" sz="2200" b="1" dirty="0" smtClean="0">
                <a:solidFill>
                  <a:srgbClr val="000099"/>
                </a:solidFill>
                <a:latin typeface="+mj-lt"/>
              </a:rPr>
              <a:t> и т.д.) продолжает расти. Таким детям труднее адаптироваться к новым социальным условиям.</a:t>
            </a:r>
            <a:r>
              <a:rPr lang="ru-RU" sz="2200" b="1" dirty="0" smtClean="0">
                <a:solidFill>
                  <a:srgbClr val="000099"/>
                </a:solidFill>
              </a:rPr>
              <a:t> </a:t>
            </a:r>
          </a:p>
          <a:p>
            <a:pPr indent="449263" algn="just"/>
            <a:r>
              <a:rPr lang="ru-RU" sz="2200" b="1" dirty="0" smtClean="0">
                <a:solidFill>
                  <a:srgbClr val="000099"/>
                </a:solidFill>
              </a:rPr>
              <a:t>Дети,  с разной степенью социальной готовности при поступлении в детский сад, изначально имеют неодинаковые стартовые возможности. Поэтому именно период адаптации позволяет устранить данную проблему. </a:t>
            </a:r>
          </a:p>
          <a:p>
            <a:pPr indent="449263" algn="just"/>
            <a:endParaRPr lang="ru-RU" b="1" dirty="0" smtClean="0">
              <a:solidFill>
                <a:srgbClr val="7030A0"/>
              </a:solidFill>
              <a:latin typeface="+mj-lt"/>
            </a:endParaRPr>
          </a:p>
          <a:p>
            <a:pPr lvl="0" indent="449263" algn="just"/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0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642918"/>
            <a:ext cx="45005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000099"/>
                </a:solidFill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</a:rPr>
              <a:t>Создание условий для успешной адаптации детей раннего возраста к условиям ДОУ. </a:t>
            </a:r>
          </a:p>
          <a:p>
            <a:pPr lvl="0">
              <a:buFont typeface="Arial" pitchFamily="34" charset="0"/>
              <a:buChar char="•"/>
            </a:pPr>
            <a:endParaRPr lang="ru-RU" sz="2400" b="1" dirty="0" smtClean="0">
              <a:solidFill>
                <a:srgbClr val="7030A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99"/>
                </a:solidFill>
              </a:rPr>
              <a:t>Повышение уровня </a:t>
            </a:r>
            <a:r>
              <a:rPr lang="ru-RU" sz="2400" b="1" dirty="0" err="1" smtClean="0">
                <a:solidFill>
                  <a:srgbClr val="000099"/>
                </a:solidFill>
              </a:rPr>
              <a:t>психолого</a:t>
            </a:r>
            <a:r>
              <a:rPr lang="ru-RU" sz="2400" b="1" dirty="0" smtClean="0">
                <a:solidFill>
                  <a:srgbClr val="000099"/>
                </a:solidFill>
              </a:rPr>
              <a:t> – педагогической грамотности родителей в вопросах эмоционального развития ребёнка.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1714488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</a:p>
          <a:p>
            <a:pPr lvl="0"/>
            <a:endParaRPr lang="ru-RU" dirty="0" smtClean="0">
              <a:latin typeface="+mj-lt"/>
              <a:cs typeface="Arial" pitchFamily="34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4071966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500306"/>
            <a:ext cx="8643998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Адаптация</a:t>
            </a:r>
            <a:r>
              <a:rPr lang="ru-RU" sz="2100" b="1" dirty="0" smtClean="0">
                <a:solidFill>
                  <a:srgbClr val="7030A0"/>
                </a:solidFill>
              </a:rPr>
              <a:t> </a:t>
            </a:r>
            <a:r>
              <a:rPr lang="ru-RU" sz="2100" b="1" dirty="0" smtClean="0">
                <a:solidFill>
                  <a:srgbClr val="000099"/>
                </a:solidFill>
              </a:rPr>
              <a:t>– процесс развития приспособительных реакций организма в ответ на новые для него условия. </a:t>
            </a:r>
          </a:p>
          <a:p>
            <a:pPr algn="just"/>
            <a:r>
              <a:rPr lang="ru-RU" sz="21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Адаптация</a:t>
            </a:r>
            <a:r>
              <a:rPr lang="ru-RU" sz="2100" b="1" dirty="0" smtClean="0">
                <a:solidFill>
                  <a:srgbClr val="000099"/>
                </a:solidFill>
              </a:rPr>
              <a:t> должна основываться на знании психических,  возрастных и индивидуальных особенностей ребенка. </a:t>
            </a:r>
          </a:p>
          <a:p>
            <a:pPr algn="just"/>
            <a:r>
              <a:rPr lang="ru-RU" sz="21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</a:t>
            </a:r>
            <a:r>
              <a:rPr lang="ru-RU" sz="2100" b="1" dirty="0" smtClean="0">
                <a:solidFill>
                  <a:srgbClr val="000099"/>
                </a:solidFill>
              </a:rPr>
              <a:t>- создать максимум условий для того, чтобы ребенок безболезненно прошел все этапы привыкания к условиям ДОУ.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428604"/>
            <a:ext cx="3118876" cy="2096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8604"/>
            <a:ext cx="3457089" cy="2151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214282" y="357166"/>
            <a:ext cx="864399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Выявлены три наиболее существенные проблемы.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Первая проблема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у детей, поступающих в детский сад, довольно низок уровень нервно-психического развития. Это связано как с особенностями воспитания в семье, так и с биологическими факторами (течение беременности, родов). Наибольшая задержка проявляется в навыках активной речи, в сенсорном развитии, что отрицательно влияет на дальнейшее становление маленького человека.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Вторая проблема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связана с различными отклонениями в поведении детей. Она касается сна, аппетита малышей,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гипервозбудимых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или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малоэмоциональных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неконтактных детей, ребят с проявлениями страхов,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энуреза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тиков и т. п. Поэтому важно, познакомиться с каждым ребенком, узнать его особенности развития и поведения.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6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85728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Факторы, определяющие успешность  адаптации детей к ДОУ</a:t>
            </a:r>
            <a:r>
              <a:rPr lang="ru-RU" sz="1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: </a:t>
            </a:r>
            <a:endParaRPr lang="ru-RU" sz="1200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3372" y="1142984"/>
            <a:ext cx="478634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>
              <a:buFont typeface="Wingdings" pitchFamily="2" charset="2"/>
              <a:buChar char="q"/>
            </a:pPr>
            <a:r>
              <a:rPr lang="ru-RU" sz="22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состояние здоровья и уровень развития ребенка; </a:t>
            </a:r>
          </a:p>
          <a:p>
            <a:pPr lvl="0" algn="just" eaLnBrk="0" hangingPunct="0"/>
            <a:endParaRPr lang="ru-RU" sz="2200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algn="just" eaLnBrk="0" hangingPunct="0">
              <a:buFont typeface="Wingdings" pitchFamily="2" charset="2"/>
              <a:buChar char="q"/>
            </a:pPr>
            <a:r>
              <a:rPr lang="ru-RU" sz="22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возраст, в котором малыш поступает в детское учреждение; </a:t>
            </a:r>
          </a:p>
          <a:p>
            <a:pPr lvl="0" algn="just" eaLnBrk="0" hangingPunct="0"/>
            <a:endParaRPr lang="ru-RU" sz="2200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lvl="0" algn="just" eaLnBrk="0" hangingPunct="0">
              <a:buFont typeface="Wingdings" pitchFamily="2" charset="2"/>
              <a:buChar char="q"/>
            </a:pPr>
            <a:r>
              <a:rPr lang="ru-RU" sz="22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степень </a:t>
            </a:r>
            <a:r>
              <a:rPr lang="ru-RU" sz="2200" b="1" dirty="0" err="1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сформированности</a:t>
            </a:r>
            <a:r>
              <a:rPr lang="ru-RU" sz="22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 у ребенка общения с окружающими и предметно-игровой деятельности.</a:t>
            </a:r>
            <a:endParaRPr lang="ru-RU" sz="2200" b="1" dirty="0" smtClean="0">
              <a:solidFill>
                <a:srgbClr val="000099"/>
              </a:solidFill>
              <a:latin typeface="Arial" pitchFamily="34" charset="0"/>
            </a:endParaRPr>
          </a:p>
        </p:txBody>
      </p:sp>
      <p:pic>
        <p:nvPicPr>
          <p:cNvPr id="1026" name="Picture 2" descr="D:\Desktop\ВСЕ ФОТКИ\Новая папка (2)\DSCN81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3275856" cy="2456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357166"/>
            <a:ext cx="42862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99"/>
                </a:solidFill>
              </a:rPr>
              <a:t>частые заболевания матери во время беременности;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99"/>
                </a:solidFill>
              </a:rPr>
              <a:t>несоответствие домашнего режима режиму ДОУ;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99"/>
                </a:solidFill>
              </a:rPr>
              <a:t>низкий культурный и образовательный уровень семьи;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99"/>
                </a:solidFill>
              </a:rPr>
              <a:t>злоупотребление родителей алкоголем;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99"/>
                </a:solidFill>
              </a:rPr>
              <a:t>конфликтные отношения между родителями;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99"/>
                </a:solidFill>
              </a:rPr>
              <a:t>отставание ребенка в нервно-психическом развитии;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99"/>
                </a:solidFill>
              </a:rPr>
              <a:t>наличие хронических заболеваний.</a:t>
            </a:r>
            <a:endParaRPr lang="ru-RU" sz="2000" b="1" dirty="0">
              <a:solidFill>
                <a:srgbClr val="000099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357166"/>
            <a:ext cx="4071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 </a:t>
            </a:r>
          </a:p>
          <a:p>
            <a:pPr algn="ctr"/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затруднения адаптации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60"/>
            <a:ext cx="3143272" cy="3643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214282" y="357166"/>
            <a:ext cx="87154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Организация условий для адаптации детей раннего возраста.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285720" y="2857496"/>
            <a:ext cx="83582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1.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эмоционально благоприятной атмосферы для ребенка дома и в группе.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14282" y="4214818"/>
            <a:ext cx="86439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у ребенка чувства уверенности.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214282" y="4643446"/>
            <a:ext cx="8715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4.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Активное взаимодействие ДОУ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 родителями.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14282" y="3500438"/>
            <a:ext cx="82868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Правильная организация в адаптационный период игровой деятельности</a:t>
            </a:r>
            <a:r>
              <a:rPr lang="ru-RU" sz="14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G:\Фото 15\DSC021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836712"/>
            <a:ext cx="2573913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G:\масленица\DSC0216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196752"/>
            <a:ext cx="1568786" cy="1783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D:\Desktop\ВСЕ ФОТКИ\Новая папка (149)\P1010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908719"/>
            <a:ext cx="2459766" cy="1844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5" grpId="0"/>
      <p:bldP spid="57346" grpId="0"/>
      <p:bldP spid="57347" grpId="0"/>
      <p:bldP spid="57348" grpId="0"/>
      <p:bldP spid="34817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6684</TotalTime>
  <Words>2067</Words>
  <Application>Microsoft Office PowerPoint</Application>
  <PresentationFormat>Экран (4:3)</PresentationFormat>
  <Paragraphs>119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Diseño predeterminado</vt:lpstr>
      <vt:lpstr> «ДЕТСКИЙ САД ДЛЯ РЕБЯТ»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Пользователь</cp:lastModifiedBy>
  <cp:revision>872</cp:revision>
  <dcterms:created xsi:type="dcterms:W3CDTF">2010-05-23T14:28:12Z</dcterms:created>
  <dcterms:modified xsi:type="dcterms:W3CDTF">2020-09-22T17:41:53Z</dcterms:modified>
</cp:coreProperties>
</file>