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27" r:id="rId4"/>
    <p:sldId id="328" r:id="rId5"/>
    <p:sldId id="329" r:id="rId6"/>
    <p:sldId id="362" r:id="rId7"/>
    <p:sldId id="351" r:id="rId8"/>
    <p:sldId id="358" r:id="rId9"/>
    <p:sldId id="353" r:id="rId10"/>
    <p:sldId id="356" r:id="rId11"/>
    <p:sldId id="364" r:id="rId12"/>
    <p:sldId id="360" r:id="rId13"/>
    <p:sldId id="359" r:id="rId14"/>
    <p:sldId id="363" r:id="rId15"/>
    <p:sldId id="378" r:id="rId16"/>
    <p:sldId id="346" r:id="rId17"/>
    <p:sldId id="268" r:id="rId18"/>
    <p:sldId id="269" r:id="rId19"/>
    <p:sldId id="270" r:id="rId20"/>
    <p:sldId id="273" r:id="rId21"/>
    <p:sldId id="377" r:id="rId22"/>
    <p:sldId id="372" r:id="rId23"/>
    <p:sldId id="376" r:id="rId24"/>
    <p:sldId id="379" r:id="rId25"/>
    <p:sldId id="380" r:id="rId26"/>
    <p:sldId id="381" r:id="rId27"/>
    <p:sldId id="375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660066"/>
    <a:srgbClr val="008000"/>
    <a:srgbClr val="800000"/>
    <a:srgbClr val="3366CC"/>
    <a:srgbClr val="422C16"/>
    <a:srgbClr val="0C788E"/>
    <a:srgbClr val="006666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04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9512" y="908720"/>
            <a:ext cx="8786874" cy="6477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6600"/>
                </a:solidFill>
              </a:rPr>
              <a:t>«ДЕТСКИЙ САД ДЛЯ РЕБЯТ»</a:t>
            </a:r>
            <a:endParaRPr lang="es-ES" sz="40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latin typeface="+mj-lt"/>
              </a:rPr>
              <a:t>(адаптация детей раннего возраста к условиям ДОУ)</a:t>
            </a:r>
            <a:endParaRPr lang="ru-RU" sz="2400" b="1" i="1" dirty="0">
              <a:solidFill>
                <a:srgbClr val="000099"/>
              </a:solidFill>
              <a:latin typeface="+mj-lt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20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Для детей эмоционально напряженных хорошо использовать игры и упражнения, направленные на эмоциональную разрядку. Они способствуют более тесному знакомству детей и взрослого друг с другом, возникновению у малышей положительных эмоций и сплочению группы. </a:t>
            </a:r>
            <a:endParaRPr lang="ru-RU" sz="2000" b="1" dirty="0" smtClean="0">
              <a:solidFill>
                <a:srgbClr val="000099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2643206" cy="29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50033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Desktop\ВСЕ ФОТКИ\Ранний возр. 2 гр\DSCN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4643438" y="285728"/>
            <a:ext cx="421484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Основная задача игр в этот период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— формирование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эмоционального контакта, доверия детей к воспитателю. Ребенок должен увидеть в воспитателе доброго, всегда готового прийти на помощь человека (как мама) и интересного партнера в игре.          Эмоциональное общение возникает на основе совместных действий, сопровождаемых улыбкой,  ласковой</a:t>
            </a:r>
            <a:r>
              <a:rPr kumimoji="0" lang="ru-RU" sz="19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интонацией, </a:t>
            </a:r>
            <a:r>
              <a:rPr lang="ru-RU" sz="19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        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проявлением заботы и внимания  к каждому малышу.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D:\Desktop\ВСЕ ФОТКИ\Новая папка (2)\DSCN8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</a:rPr>
              <a:t>Пять правил для смягчения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</a:rPr>
              <a:t> стрессового состояния ребёнка</a:t>
            </a:r>
            <a:endParaRPr lang="ru-RU" sz="2400" b="1" dirty="0">
              <a:ln w="11430"/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1.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Первое, и самое важное, правило — добровольность участия в игре.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2.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Взрослый должен стать непосредственным участником игры.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3.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Многократное повторение игр, которое является необходимым условием развивающего эффекта.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4.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Наглядный материал (определенные игрушки, различные предметы и т.д.) надо беречь, нельзя его превращать в обычный, всегда доступный.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</a:rPr>
              <a:t>Правило 5.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Взрослый не должен оценивать действия ребенка. Дайте ребенку возможность проявить, выразить себя, не загоняйте его в свои, даже самые лучшие, рамки. </a:t>
            </a:r>
            <a:endParaRPr lang="ru-RU" sz="20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Фото 15\DSCF99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35758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14744" y="357166"/>
            <a:ext cx="51435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Настольно-печатные </a:t>
            </a:r>
            <a:r>
              <a:rPr lang="ru-RU" sz="1600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( «Чей домик», «Кто спрятался», «Собери картинку», «Из какой сказки» и др.)</a:t>
            </a:r>
            <a:endParaRPr lang="ru-RU" sz="1600" b="1" dirty="0" smtClean="0">
              <a:solidFill>
                <a:srgbClr val="000099"/>
              </a:solidFill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Сюжетно-ролевые</a:t>
            </a:r>
            <a:r>
              <a:rPr lang="ru-RU" sz="1600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(«Больница», «Отведем дочку в садик» и др.) </a:t>
            </a:r>
            <a:endParaRPr lang="ru-RU" sz="1600" b="1" dirty="0" smtClean="0">
              <a:solidFill>
                <a:srgbClr val="000099"/>
              </a:solidFill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Адаптационные </a:t>
            </a:r>
            <a:r>
              <a:rPr lang="ru-RU" sz="1600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(«Загляни ко мне в окошко», «Мы шли, шли, шли и что-то нашли» и др.) </a:t>
            </a:r>
            <a:endParaRPr lang="ru-RU" sz="1600" b="1" dirty="0" smtClean="0">
              <a:solidFill>
                <a:srgbClr val="000099"/>
              </a:solidFill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Музыкальные </a:t>
            </a:r>
            <a:r>
              <a:rPr lang="ru-RU" sz="1600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(«Отгадай, что звенит»,. ) </a:t>
            </a:r>
            <a:endParaRPr lang="ru-RU" sz="1600" b="1" dirty="0" smtClean="0">
              <a:solidFill>
                <a:srgbClr val="000099"/>
              </a:solidFill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sz="1600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 Подвижные игры («Солнышко и дождик», «Мишка косолапый», «Догоню тебя» и др.) </a:t>
            </a:r>
            <a:endParaRPr lang="ru-RU" sz="1600" b="1" dirty="0" smtClean="0">
              <a:solidFill>
                <a:srgbClr val="000099"/>
              </a:solidFill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Хороводные </a:t>
            </a:r>
            <a:r>
              <a:rPr lang="ru-RU" sz="1600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(«Пузырь», «Каравай», «Карусели» и др.) </a:t>
            </a:r>
            <a:endParaRPr lang="ru-RU" sz="1600" b="1" dirty="0" smtClean="0">
              <a:solidFill>
                <a:srgbClr val="000099"/>
              </a:solidFill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Пальчиковые </a:t>
            </a:r>
            <a:r>
              <a:rPr lang="ru-RU" sz="1600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(«Этот пальчик», «Сорока – белобока» и др.) </a:t>
            </a:r>
            <a:endParaRPr lang="ru-RU" sz="1600" b="1" dirty="0" smtClean="0">
              <a:solidFill>
                <a:srgbClr val="000099"/>
              </a:solidFill>
              <a:latin typeface="+mj-lt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8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Словесные </a:t>
            </a:r>
            <a:r>
              <a:rPr lang="ru-RU" sz="1600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(«У кого какая мама-домашние животные», «Что мы делаем утром, днем и вечером в детском саду» и др.) </a:t>
            </a:r>
            <a:endParaRPr lang="ru-RU" sz="1600" b="1" dirty="0" smtClean="0">
              <a:solidFill>
                <a:srgbClr val="0000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3643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Игровая деятельность: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429132"/>
            <a:ext cx="230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игры детей </a:t>
            </a:r>
            <a:endParaRPr lang="ru-RU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228601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hangingPunct="0"/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Очень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важно,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чтобы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адаптационный период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относились к 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ребенку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очень бережно и внимательно, стремились помочь ему пережить этот трудный момент жизни, а не упорствовали в своих воспитательных планах, не боролись с капризами.</a:t>
            </a:r>
            <a:endParaRPr lang="ru-RU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500306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главное </a:t>
            </a:r>
            <a:r>
              <a:rPr lang="ru-RU" sz="2400" b="1" dirty="0" smtClean="0">
                <a:solidFill>
                  <a:srgbClr val="000099"/>
                </a:solidFill>
              </a:rPr>
              <a:t>– положительный настрой на детский сад, если родители верят, что детский сад самое лучшее место на земле для ребенка, так же будет считать и ребенок, пусть пока на уровне внутренних ощущений.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Целенаправленная подготовка родителей и воспитателей дает свои положительные результаты даже при тяжелой адаптации облегчает его привыкание к новым условиям. Прежде всего это: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1.Положительно-эмоциональное отношение к ребенку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(ласковое общение)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2.Удовлетворение его потребностей физиологических и познавательных.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 Индивидуальный подход к ребенку.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4.Максимальное приближение условий детского сада к домашним.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Объективными показателями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окончанием адаптационного периода являются: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глубокий сон;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хороший аппетит;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бодрое эмоциональное состояние;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полное восстановление имеющихся навыков;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активное поведение и соответствующая прибавка в весе по возрасту.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14338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Уровни адаптации</a:t>
            </a:r>
            <a:endParaRPr lang="ru-RU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5072098" cy="362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57620" y="642918"/>
            <a:ext cx="49292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период адаптации к детскому дошкольному учреждению дети проявляют тревогу, беспокойство. Дома у них выраженное отрицательное, негативное отношение к воспитателю и сверстникам.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Требуют к себе постоянного внимания со стороны воспитателя, не замечают сверстников, уровень игровых умений не высок, низкий уровень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b="1" dirty="0" smtClean="0">
                <a:solidFill>
                  <a:srgbClr val="000099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самостоятельности. В течение дня практически не меняется эмоциональное состояние (бездеятельность, плач, требуют утешения, безучастно сидят, с детьми в контакт не вступают).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38576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Первый уровень:</a:t>
            </a:r>
            <a:r>
              <a:rPr lang="ru-RU" sz="2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Тяжелый </a:t>
            </a:r>
          </a:p>
          <a:p>
            <a:pPr algn="ctr" eaLnBrk="0" hangingPunct="0"/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(от 2 до 6 месяцев)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140106" cy="314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3438" y="357166"/>
            <a:ext cx="421484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Дети этого уровня характеризуются привыканием к детскому саду, адекватным поведением: наблюдают за действиями взрослых и сверстников, сторонятся их, впоследствии подражают им, в первые дни плачут, вспоминают родителей после их ухода, а в течение дня играют со сверстниками, общаются со взрослыми. У таких детей сформированы навыки самообслуживания, они ищут контакты со сверстниками, спокойны, активно играют.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57166"/>
            <a:ext cx="37862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Второй уровень: </a:t>
            </a:r>
          </a:p>
          <a:p>
            <a:pPr algn="ctr" eaLnBrk="0" hangingPunct="0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Средний </a:t>
            </a:r>
          </a:p>
          <a:p>
            <a:pPr algn="ctr" eaLnBrk="0" hangingPunct="0"/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(20-40 дней)</a:t>
            </a:r>
          </a:p>
        </p:txBody>
      </p:sp>
      <p:pic>
        <p:nvPicPr>
          <p:cNvPr id="3074" name="Picture 2" descr="D:\Desktop\ВСЕ ФОТКИ\Новая папка (149)\P10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29124" y="428604"/>
            <a:ext cx="44291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 ознакомлении с окружающим легко включается в предметную, самостоятельную деятельность или игру. В игре могут играть как самостоятельно, так и со сверстниками. Быстро устанавливают контакт со взрослыми. Могут занять себя содержательной игрой, не чувствуя себя беспомощным, так как самостоятельны, навыки самообслуживания сформированы. В течение дня смеются, ликуют, поют, радостно бегут навстречу сверстникам, воспитателям.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4"/>
            <a:ext cx="32861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Третий уровень: </a:t>
            </a:r>
          </a:p>
          <a:p>
            <a:pPr algn="ctr"/>
            <a:r>
              <a:rPr lang="ru-RU" sz="2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Легкий </a:t>
            </a:r>
          </a:p>
          <a:p>
            <a:pPr algn="ctr"/>
            <a:r>
              <a:rPr lang="ru-RU" sz="2200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(10-15 дней)</a:t>
            </a:r>
            <a:endParaRPr lang="ru-RU" sz="22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14810" y="357167"/>
            <a:ext cx="4572032" cy="43704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«Детство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это важнейший период человеческой жизни, не подготовка к будущей жизни, а настоящая, яркая, самобытная, неповторимая жизнь. И от того, кто вел ребенка за руку в детские годы, что вошло в его разум и сердце из окружающего мира — от этого в решающей степени зависит, каким человеком станет сегодняшний малыш».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     В.А. Сухомлинский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764355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143248"/>
            <a:ext cx="294799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14810" y="357166"/>
            <a:ext cx="457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спокойное, бодрое, веселое настроение ребенка в момент расставания и встреч с родителями;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уравновешенное настроение в течение дня;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общаться со сверстниками, не конфликтовать;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желание есть самостоятельно, доедать положенную норму до конца; </a:t>
            </a:r>
            <a:endParaRPr lang="ru-RU" b="1" dirty="0" smtClean="0">
              <a:solidFill>
                <a:srgbClr val="0000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спокойный дневной сон в группе до назначенного по режиму времени;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хороший аппетит, желание есть пищу самостоятельно,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адекватное отношение ко </a:t>
            </a:r>
            <a:r>
              <a:rPr lang="ru-RU" b="1" dirty="0" err="1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взрослыму</a:t>
            </a:r>
            <a:r>
              <a:rPr lang="ru-RU" b="1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, общение с ними по собственной инициативе.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Показателями окончания адаптационного периода являлись </a:t>
            </a:r>
            <a:endParaRPr lang="ru-RU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57190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Процесс перехода ребенка из семьи в детское дошкольное учреждение сложен и для самого малыша и для родителей. Ребенку предстоит приспособиться к совершенно иным условиям, чем те, к которым он привык в семье. А это совсем не просто. Возникает необходимость преодоления психологических преград.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Выявлены три наиболее существенные проблемы, с которыми малыши приходят из дома в ДОУ. Они заключаются в следующем: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Первая проблема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у детей, поступающих в детский сад, довольно низок уровень нервно-психического развития. Это связано как с особенностями воспитания в семье, так и с биологическими факторами (течение беременности, родов). Наибольшая задержка проявляется в навыках активной речи, в сенсорном развитии, что отрицательно влияет на дальнейшее становление маленького человека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Вторая проблема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связана с различными отклонениями в поведении детей. Она касается сна, аппетита малышей,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гипервозбудимых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малоэмоциональных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неконтактных детей, ребят с проявлениями страхов,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энуреза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тиков и т. п. Поэтому важно, чтобы воспитатель имел возможность познакомиться с каждым ребенком, узнать его особенности развития и поведения.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a typeface="Calibri" pitchFamily="34" charset="0"/>
                <a:cs typeface="Times New Roman" pitchFamily="18" charset="0"/>
              </a:rPr>
              <a:t>Если малыш с радостью и много говорит о детском саде, если спешит туда, если у него там друзья и куча неотложных дел, можно считать, что адаптационный период закончился.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2071678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Целенаправленная подготовка родителей и воспитателей дает свои положительные результаты даже при тяжелой адаптации облегчает привыкание ребенка к новым условиям.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Рекомендации родителям по адаптации ребенка к ДОУ.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Самое главное – положительный настрой на детский сад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вы верите, что детский сад самое лучшее место на земле для вашего ребенка.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вы так не считаете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займитесь аутотренингом - возьмите листочек и напишите в ответ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вопрос «Зачем мне нужен детский сад?»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позитивное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что вы знаете по этому поводу (например, «У моего ребенка расширится круг общения, а это очень полезно для его развития» - да-да, даже негативный опыт полезен, так как ребенок развивается только преодолевая препятствия, как, впрочем, и любой человек, или «Я могу спокойно ходить в магазин, не отдирая орущего ребенка от ярких коробок» и т.п.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Чаще гуляйте с ребенком на детской площадке</a:t>
            </a: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 торопитесь вмешиваться в любой конфликт, дайте ребенку возможность поучиться самому найти выход из ситуации, а себе возможность погордиться за ребенка «Вот какой молодец, как ловко забрал свою игрушку, значит может постоять за свое имущество».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3.Ходите с ребенком в гости и приглашайте гостей к себе, желательно с детьми разного возраста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– учите ребенка общаться, вместе играть, давать играть свои игрушки, просить чужие и т.п. – показывайте, как это надо делать. </a:t>
            </a:r>
          </a:p>
          <a:p>
            <a:pPr lvl="0" eaLnBrk="0" hangingPunct="0"/>
            <a:endParaRPr lang="ru-RU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4.Играйте с ребенком дома в детский сад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, начиная от бытовых процессов (кормление, одевание, сон), до игр и занятий. Роль ребенка может выполнять сам ребенок или какая-нибудь игрушка. </a:t>
            </a:r>
          </a:p>
        </p:txBody>
      </p:sp>
      <p:pic>
        <p:nvPicPr>
          <p:cNvPr id="6146" name="Picture 2" descr="D:\Desktop\ВСЕ ФОТКИ\Т.В. Леонтьева\IMG_2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Desktop\ВСЕ ФОТКИ\Ранний возр. 2 гр\DSCN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5.Если вы определились с выбором дошкольного учреждения, начинайте осваивать его территорию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, приходите на утренние и вечерние прогулки (что также поможет вам и ребенку привыкнуть к режиму детского сада), познакомьтесь с воспитателями, играйте с детьми, запоминайте их имена, чтобы потом напоминать их ребенку. Посетите психолога детского сада, проконсультируйтесь с медицинской сестрой или врачом, т.е. сами получите как можно больше разнообразной информации о том месте, где ваш ребенок будет проводить большую часть времени. Самое главное – это ваше доверие и вера, что все будет хорошо. </a:t>
            </a:r>
          </a:p>
          <a:p>
            <a:pPr lvl="0" algn="just"/>
            <a:endParaRPr lang="ru-RU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6.Обязательно соблюдайте график адаптации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, т.е. режим кратковременного пребывания ребенка в детском саду, начиная с 2-х часов. Дайте ребенку возможность постепенно привыкнуть к новым условиям, к новым людям, к новым правилам, к отсутствию мамы. </a:t>
            </a:r>
          </a:p>
          <a:p>
            <a:pPr lvl="0" eaLnBrk="0" hangingPunct="0"/>
            <a:endParaRPr lang="ru-RU" dirty="0" smtClean="0">
              <a:latin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7.Можете дать ребенку с собой игрушку или книжку, словом «кусочек» дома. </a:t>
            </a:r>
            <a:endParaRPr lang="ru-RU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7154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8.Ежедневно общайтесь с воспитателем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, с целью выяснить, как вам скорректировать свои взаимоотношения с ребенком дома, чтобы он легче и быстрее привыкал к новым условиям жизни. Пусть воспитатель станет вашим помощником в воспитании ребенка. </a:t>
            </a:r>
          </a:p>
          <a:p>
            <a:pPr lvl="0" algn="just"/>
            <a:endParaRPr lang="ru-RU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9.Поддерживайте ребенка в период адаптации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, меньше обращайте внимания на его капризы, дарите ему свое тепло и любовь. Постарайтесь не менять ничего в жизни ребенка в этот период. Берегите нервную систему ребенка! </a:t>
            </a:r>
          </a:p>
          <a:p>
            <a:pPr lvl="0" algn="just" eaLnBrk="0" hangingPunct="0"/>
            <a:endParaRPr lang="ru-RU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10.Наблюдайте за своим ребенком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, прислушивайтесь к нему и он вам сам подскажет наиболее оптимальные для него воспитательные методы и приемы!</a:t>
            </a:r>
            <a:endParaRPr lang="ru-RU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1481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Если учтены все предыдущие рекомендации, то уже 90% самого сложного позади. </a:t>
            </a:r>
            <a:endParaRPr lang="ru-RU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11347">
            <a:off x="2051720" y="2636912"/>
            <a:ext cx="5143536" cy="928694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548680"/>
            <a:ext cx="2590800" cy="213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20688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Мои рисунки\явления природы\тучки\klip_181_12g_a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5906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42844" y="357166"/>
            <a:ext cx="871543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/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Адаптационный период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серьезное испытание для малышей раннего возраста: из знакомой семейной обстановки он попадает в новые для него условия, что неизбежно влечет изменение поведенческих реакций ребенка, расстройство сна и аппетита. </a:t>
            </a:r>
            <a:r>
              <a:rPr lang="ru-RU" sz="2200" b="1" dirty="0" smtClean="0">
                <a:solidFill>
                  <a:srgbClr val="000099"/>
                </a:solidFill>
                <a:latin typeface="+mj-lt"/>
              </a:rPr>
              <a:t>Сегодня количество детей, имеющих отклонения в поведении (агрессивность, тревожность, </a:t>
            </a:r>
            <a:r>
              <a:rPr lang="ru-RU" sz="2200" b="1" dirty="0" err="1" smtClean="0">
                <a:solidFill>
                  <a:srgbClr val="000099"/>
                </a:solidFill>
                <a:latin typeface="+mj-lt"/>
              </a:rPr>
              <a:t>гиперактивность</a:t>
            </a:r>
            <a:r>
              <a:rPr lang="ru-RU" sz="2200" b="1" dirty="0" smtClean="0">
                <a:solidFill>
                  <a:srgbClr val="000099"/>
                </a:solidFill>
                <a:latin typeface="+mj-lt"/>
              </a:rPr>
              <a:t> и т.д.) продолжает расти. Таким детям труднее адаптироваться к новым социальным условиям.</a:t>
            </a:r>
            <a:r>
              <a:rPr lang="ru-RU" sz="2200" b="1" dirty="0" smtClean="0">
                <a:solidFill>
                  <a:srgbClr val="000099"/>
                </a:solidFill>
              </a:rPr>
              <a:t> </a:t>
            </a:r>
          </a:p>
          <a:p>
            <a:pPr indent="449263" algn="just"/>
            <a:r>
              <a:rPr lang="ru-RU" sz="2200" b="1" dirty="0" smtClean="0">
                <a:solidFill>
                  <a:srgbClr val="000099"/>
                </a:solidFill>
              </a:rPr>
              <a:t>Дети,  с разной степенью социальной готовности при поступлении в детский сад, изначально имеют неодинаковые стартовые возможности. Поэтому именно период адаптации позволяет устранить данную проблему. </a:t>
            </a:r>
          </a:p>
          <a:p>
            <a:pPr indent="449263" algn="just"/>
            <a:endParaRPr lang="ru-RU" b="1" dirty="0" smtClean="0">
              <a:solidFill>
                <a:srgbClr val="7030A0"/>
              </a:solidFill>
              <a:latin typeface="+mj-lt"/>
            </a:endParaRPr>
          </a:p>
          <a:p>
            <a:pPr lvl="0" indent="449263" algn="just"/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42918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</a:rPr>
              <a:t>Создание условий для успешной адаптации детей раннего возраста к условиям ДОУ. </a:t>
            </a:r>
          </a:p>
          <a:p>
            <a:pPr lvl="0">
              <a:buFont typeface="Arial" pitchFamily="34" charset="0"/>
              <a:buChar char="•"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99"/>
                </a:solidFill>
              </a:rPr>
              <a:t>Повышение уровня </a:t>
            </a:r>
            <a:r>
              <a:rPr lang="ru-RU" sz="2400" b="1" dirty="0" err="1" smtClean="0">
                <a:solidFill>
                  <a:srgbClr val="000099"/>
                </a:solidFill>
              </a:rPr>
              <a:t>психолого</a:t>
            </a:r>
            <a:r>
              <a:rPr lang="ru-RU" sz="2400" b="1" dirty="0" smtClean="0">
                <a:solidFill>
                  <a:srgbClr val="000099"/>
                </a:solidFill>
              </a:rPr>
              <a:t> – педагогической грамотности родителей в вопросах эмоционального развития ребёнка.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1448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pPr lvl="0"/>
            <a:endParaRPr lang="ru-RU" dirty="0" smtClean="0">
              <a:latin typeface="+mj-lt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07196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500306"/>
            <a:ext cx="864399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</a:t>
            </a:r>
            <a:r>
              <a:rPr lang="ru-RU" sz="2100" b="1" dirty="0" smtClean="0">
                <a:solidFill>
                  <a:srgbClr val="7030A0"/>
                </a:solidFill>
              </a:rPr>
              <a:t> </a:t>
            </a:r>
            <a:r>
              <a:rPr lang="ru-RU" sz="2100" b="1" dirty="0" smtClean="0">
                <a:solidFill>
                  <a:srgbClr val="000099"/>
                </a:solidFill>
              </a:rPr>
              <a:t>– процесс развития приспособительных реакций организма в ответ на новые для него условия. </a:t>
            </a:r>
          </a:p>
          <a:p>
            <a:pPr algn="just"/>
            <a:r>
              <a:rPr lang="ru-RU" sz="21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</a:t>
            </a:r>
            <a:r>
              <a:rPr lang="ru-RU" sz="2100" b="1" dirty="0" smtClean="0">
                <a:solidFill>
                  <a:srgbClr val="000099"/>
                </a:solidFill>
              </a:rPr>
              <a:t> должна основываться на знании психических,  возрастных и индивидуальных особенностей ребенка. </a:t>
            </a:r>
          </a:p>
          <a:p>
            <a:pPr algn="just"/>
            <a:r>
              <a:rPr lang="ru-RU" sz="21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sz="2100" b="1" dirty="0" smtClean="0">
                <a:solidFill>
                  <a:srgbClr val="000099"/>
                </a:solidFill>
              </a:rPr>
              <a:t>- создать максимум условий для того, чтобы ребенок безболезненно прошел все этапы привыкания к условиям ДОУ.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04"/>
            <a:ext cx="3118876" cy="209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3457089" cy="215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Выявлены три наиболее существенные проблемы.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Первая проблема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у детей, поступающих в детский сад, довольно низок уровень нервно-психического развития. Это связано как с особенностями воспитания в семье, так и с биологическими факторами (течение беременности, родов). Наибольшая задержка проявляется в навыках активной речи, в сенсорном развитии, что отрицательно влияет на дальнейшее становление маленького человека.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Вторая проблема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связана с различными отклонениями в поведении детей. Она касается сна, аппетита малышей,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гипервозбудимых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малоэмоциональных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неконтактных детей, ребят с проявлениями страхов,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энуреза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тиков и т. п. Поэтому важно, познакомиться с каждым ребенком, узнать его особенности развития и поведения.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Факторы, определяющие успешность  адаптации детей к ДОУ</a:t>
            </a:r>
            <a:r>
              <a:rPr lang="ru-RU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: </a:t>
            </a:r>
            <a:endParaRPr lang="ru-RU" sz="12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142984"/>
            <a:ext cx="47863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состояние здоровья и уровень развития ребенка; </a:t>
            </a:r>
          </a:p>
          <a:p>
            <a:pPr lvl="0" algn="just" eaLnBrk="0" hangingPunct="0"/>
            <a:endParaRPr lang="ru-RU" sz="2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возраст, в котором малыш поступает в детское учреждение; </a:t>
            </a:r>
          </a:p>
          <a:p>
            <a:pPr lvl="0" algn="just" eaLnBrk="0" hangingPunct="0"/>
            <a:endParaRPr lang="ru-RU" sz="2200" b="1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степень </a:t>
            </a:r>
            <a:r>
              <a:rPr lang="ru-RU" sz="2200" b="1" dirty="0" err="1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сформированности</a:t>
            </a:r>
            <a:r>
              <a:rPr lang="ru-RU" sz="22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у ребенка общения с окружающими и предметно-игровой деятельности.</a:t>
            </a:r>
            <a:endParaRPr lang="ru-RU" sz="2200" b="1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1026" name="Picture 2" descr="D:\Desktop\ВСЕ ФОТКИ\Новая папка (2)\DSCN8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57166"/>
            <a:ext cx="4286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</a:rPr>
              <a:t>частые заболевания матери во время беременности;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</a:rPr>
              <a:t>несоответствие домашнего режима режиму ДОУ;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</a:rPr>
              <a:t>низкий культурный и образовательный уровень семьи;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</a:rPr>
              <a:t>злоупотребление родителей алкоголем;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</a:rPr>
              <a:t>конфликтные отношения между родителями;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</a:rPr>
              <a:t>отставание ребенка в нервно-психическом развитии;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</a:rPr>
              <a:t>наличие хронических заболеваний.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6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затруднения адаптации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14327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условий для адаптации детей раннего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85720" y="2857496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эмоционально благоприятной атмосферы для ребенка дома и в группе.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4282" y="4214818"/>
            <a:ext cx="8643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у ребенка чувства уверенности.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14282" y="4643446"/>
            <a:ext cx="8715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Активное взаимодействие ДОУ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родителями.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3500438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Правильная организация в адаптационный период игровой деятельности</a:t>
            </a:r>
            <a:r>
              <a:rPr lang="ru-RU" sz="14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G:\Фото 15\DSC021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36712"/>
            <a:ext cx="257391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:\масленица\DSC021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1568786" cy="178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Desktop\ВСЕ ФОТКИ\Новая папка (149)\P1010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19"/>
            <a:ext cx="2459766" cy="184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57346" grpId="0"/>
      <p:bldP spid="57347" grpId="0"/>
      <p:bldP spid="57348" grpId="0"/>
      <p:bldP spid="34817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2067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 «ДЕТСКИЙ САД ДЛЯ РЕБЯТ»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872</cp:revision>
  <dcterms:created xsi:type="dcterms:W3CDTF">2010-05-23T14:28:12Z</dcterms:created>
  <dcterms:modified xsi:type="dcterms:W3CDTF">2020-09-22T17:41:53Z</dcterms:modified>
</cp:coreProperties>
</file>