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62" r:id="rId3"/>
    <p:sldId id="261" r:id="rId4"/>
    <p:sldId id="270" r:id="rId5"/>
    <p:sldId id="273" r:id="rId6"/>
    <p:sldId id="263" r:id="rId7"/>
    <p:sldId id="256" r:id="rId8"/>
    <p:sldId id="265" r:id="rId9"/>
    <p:sldId id="258" r:id="rId10"/>
    <p:sldId id="271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A0637-CBC1-4835-B0F1-374F56DAB91D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1653D-03DF-4D55-BDAA-0CC80C14B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1653D-03DF-4D55-BDAA-0CC80C14B80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1653D-03DF-4D55-BDAA-0CC80C14B80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D0A0-FB4D-436C-AC73-262B6FC691C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E4F-2886-4723-B83F-E6E0A0589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D0A0-FB4D-436C-AC73-262B6FC691C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E4F-2886-4723-B83F-E6E0A0589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D0A0-FB4D-436C-AC73-262B6FC691C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E4F-2886-4723-B83F-E6E0A0589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D0A0-FB4D-436C-AC73-262B6FC691C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E4F-2886-4723-B83F-E6E0A0589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D0A0-FB4D-436C-AC73-262B6FC691C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E4F-2886-4723-B83F-E6E0A0589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D0A0-FB4D-436C-AC73-262B6FC691C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E4F-2886-4723-B83F-E6E0A0589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D0A0-FB4D-436C-AC73-262B6FC691C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E4F-2886-4723-B83F-E6E0A0589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D0A0-FB4D-436C-AC73-262B6FC691C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E4F-2886-4723-B83F-E6E0A0589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D0A0-FB4D-436C-AC73-262B6FC691C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E4F-2886-4723-B83F-E6E0A0589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D0A0-FB4D-436C-AC73-262B6FC691C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E4F-2886-4723-B83F-E6E0A0589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D0A0-FB4D-436C-AC73-262B6FC691C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E4F-2886-4723-B83F-E6E0A0589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FD0A0-FB4D-436C-AC73-262B6FC691C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F5E4F-2886-4723-B83F-E6E0A0589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Новая папка (2)\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Кабинет учителя -логопеда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Сизиковой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С.В </a:t>
            </a:r>
            <a:endParaRPr lang="ru-RU" sz="2800" dirty="0"/>
          </a:p>
        </p:txBody>
      </p:sp>
      <p:pic>
        <p:nvPicPr>
          <p:cNvPr id="4098" name="Picture 2" descr="C:\Users\Admin\Desktop\Новая папка (2)\logoped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556792"/>
            <a:ext cx="3672408" cy="4381947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0" y="1412776"/>
            <a:ext cx="4320480" cy="3168352"/>
          </a:xfrm>
          <a:prstGeom prst="cloudCallout">
            <a:avLst>
              <a:gd name="adj1" fmla="val -41808"/>
              <a:gd name="adj2" fmla="val 5112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>
              <a:buNone/>
            </a:pPr>
            <a:endParaRPr lang="ru-RU" b="1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chemeClr val="tx1"/>
                </a:solidFill>
              </a:rPr>
              <a:t>«Приходите в кабинет, приглашает логопед. Дверь открыта для детей,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</a:rPr>
              <a:t>проходите поскорей!"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ctr"/>
            <a:endParaRPr lang="ru-RU" sz="2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\Desktop\Новая папка (2)\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Пособия для развития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мелкой моторики рук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691680" y="1772816"/>
            <a:ext cx="4176464" cy="1152127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Речь улучшается,</a:t>
            </a:r>
          </a:p>
          <a:p>
            <a:pPr algn="ctr" defTabSz="1066800"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пальчики развиваются!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Завяжи и развяжи,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всё в порядке – говори!</a:t>
            </a: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r="12981"/>
          <a:stretch>
            <a:fillRect/>
          </a:stretch>
        </p:blipFill>
        <p:spPr bwMode="auto">
          <a:xfrm rot="10800000">
            <a:off x="1115615" y="2780928"/>
            <a:ext cx="479007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5868144" y="1484785"/>
            <a:ext cx="2520280" cy="410445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этой зоне находится разнообразный материал:</a:t>
            </a:r>
          </a:p>
          <a:p>
            <a:pPr>
              <a:buFontTx/>
              <a:buChar char="-"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шнуровки;</a:t>
            </a:r>
          </a:p>
          <a:p>
            <a:pPr>
              <a:buFontTx/>
              <a:buChar char="-"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пластилин;</a:t>
            </a:r>
          </a:p>
          <a:p>
            <a:pPr>
              <a:buFontTx/>
              <a:buChar char="-"/>
            </a:pP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бусы,пуговицы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природный материал, камушки;</a:t>
            </a:r>
          </a:p>
          <a:p>
            <a:pPr>
              <a:buFontTx/>
              <a:buChar char="-"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счетные палочки;</a:t>
            </a:r>
          </a:p>
          <a:p>
            <a:pPr>
              <a:buFontTx/>
              <a:buChar char="-"/>
            </a:pP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массажеры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дидактическое     пособие» Умные пробки»</a:t>
            </a:r>
          </a:p>
          <a:p>
            <a:pPr>
              <a:buFontTx/>
              <a:buChar char="-"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r>
              <a:rPr lang="ru-RU" dirty="0" smtClean="0"/>
              <a:t>;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Новая папка (2)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176464" cy="46805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«Кабинет у логопеда как у белочки кладовка: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Здесь «запасов» очень много и находим их мы ловко.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Точно знаем, где картинки, где игрушки, где вертушки.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 легко всегда находим мы в коробках погремушки.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Всю неделю, ежедневно ворошить «добро» не лень,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Чтобы каждый день занятия проходили на «Ура!»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кабинет у логопеда обожает детвора!»</a:t>
            </a:r>
          </a:p>
          <a:p>
            <a:endParaRPr lang="ru-RU" b="1" dirty="0"/>
          </a:p>
        </p:txBody>
      </p:sp>
      <p:pic>
        <p:nvPicPr>
          <p:cNvPr id="1026" name="Picture 2" descr="E:\Новая папка (2)\logope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3362706" cy="46165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548680"/>
            <a:ext cx="6984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                     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СПАСИБО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ЗА ВНИМАНИЕ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Новая папка (2)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ЗОНА 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ИНДИВИДУАЛЬНО -  ПОДГРУППОВОЙ КОРРЕКЦИОННОЙ   РАБОТЫ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00694" y="2174875"/>
            <a:ext cx="3186106" cy="325438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1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парты, стулья, магнитная и демонстрационная доски, наглядное пособие «Звуковой домик».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развитие словаря и 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лексико-грамматических категорий;                              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- коррекции нарушения произношения ,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фонематического слуха на основе обучения грамоте. </a:t>
            </a:r>
          </a:p>
          <a:p>
            <a:endParaRPr lang="ru-RU" sz="1800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31906"/>
          <a:stretch>
            <a:fillRect/>
          </a:stretch>
        </p:blipFill>
        <p:spPr bwMode="auto">
          <a:xfrm rot="10800000">
            <a:off x="1428726" y="1285860"/>
            <a:ext cx="416460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428728" y="3857628"/>
            <a:ext cx="4143404" cy="233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Новая папка (2)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329510" cy="85725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ЗОНА    МЕТОДИЧЕСКОГО ОБЕСПЕЧЕНИЯ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2132" y="1357298"/>
            <a:ext cx="3114668" cy="476886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этой зоне  представлена программно-методическая, справочная и учебная литература,  подборка периодических изданий ,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также  документация учителя-логопеда: планы, речевые карты, направления ПМПК, консультации для родителей и воспитателей,  методические пособия и программно-методическое обеспечение НОД. 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72"/>
          <a:stretch>
            <a:fillRect/>
          </a:stretch>
        </p:blipFill>
        <p:spPr bwMode="auto">
          <a:xfrm rot="5400000">
            <a:off x="761642" y="1550726"/>
            <a:ext cx="5141663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Новая папка (2)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072362" cy="7143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Дидактические пособия и игры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endParaRPr 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2377" r="18663"/>
          <a:stretch>
            <a:fillRect/>
          </a:stretch>
        </p:blipFill>
        <p:spPr bwMode="auto">
          <a:xfrm>
            <a:off x="1691680" y="1556792"/>
            <a:ext cx="2857520" cy="2039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l="7031" r="18735"/>
          <a:stretch>
            <a:fillRect/>
          </a:stretch>
        </p:blipFill>
        <p:spPr bwMode="auto">
          <a:xfrm>
            <a:off x="1691680" y="4077072"/>
            <a:ext cx="2786082" cy="2111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r="6286"/>
          <a:stretch>
            <a:fillRect/>
          </a:stretch>
        </p:blipFill>
        <p:spPr bwMode="auto">
          <a:xfrm>
            <a:off x="5076056" y="4077072"/>
            <a:ext cx="30243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 l="10605" r="15160"/>
          <a:stretch>
            <a:fillRect/>
          </a:stretch>
        </p:blipFill>
        <p:spPr bwMode="auto">
          <a:xfrm>
            <a:off x="5148064" y="1628800"/>
            <a:ext cx="2857520" cy="216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072066" y="1000108"/>
            <a:ext cx="271804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</a:rPr>
              <a:t>   </a:t>
            </a:r>
            <a:r>
              <a:rPr lang="ru-RU" sz="1400" b="1" dirty="0">
                <a:solidFill>
                  <a:srgbClr val="C0504D">
                    <a:lumMod val="75000"/>
                  </a:srgbClr>
                </a:solidFill>
              </a:rPr>
              <a:t>НА    РАЗВИТИЕ </a:t>
            </a:r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</a:rPr>
              <a:t>           СВЯЗНОЙ </a:t>
            </a:r>
            <a:r>
              <a:rPr lang="ru-RU" sz="1400" b="1" dirty="0">
                <a:solidFill>
                  <a:srgbClr val="C0504D">
                    <a:lumMod val="75000"/>
                  </a:srgbClr>
                </a:solidFill>
              </a:rPr>
              <a:t>РЕЧИ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1000109"/>
            <a:ext cx="307183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</a:rPr>
              <a:t>   для коррекции</a:t>
            </a:r>
          </a:p>
          <a:p>
            <a:pPr lvl="0" algn="ctr"/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</a:rPr>
              <a:t> звукопроизношения</a:t>
            </a:r>
            <a:endParaRPr lang="ru-RU" sz="1400" b="1" dirty="0">
              <a:solidFill>
                <a:srgbClr val="C0504D">
                  <a:lumMod val="75000"/>
                </a:srgb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Новая папка (2)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7143"/>
          <a:stretch>
            <a:fillRect/>
          </a:stretch>
        </p:blipFill>
        <p:spPr bwMode="auto">
          <a:xfrm>
            <a:off x="1571604" y="3857628"/>
            <a:ext cx="3072404" cy="212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933056"/>
            <a:ext cx="3500462" cy="2072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628800"/>
            <a:ext cx="3438482" cy="1934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220072" y="1628800"/>
            <a:ext cx="3500462" cy="196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357818" y="571480"/>
            <a:ext cx="271804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9BBB59">
                    <a:lumMod val="50000"/>
                  </a:srgbClr>
                </a:solidFill>
              </a:rPr>
              <a:t>  </a:t>
            </a:r>
            <a:r>
              <a:rPr lang="ru-RU" sz="1400" b="1" dirty="0">
                <a:solidFill>
                  <a:srgbClr val="9BBB59">
                    <a:lumMod val="50000"/>
                  </a:srgbClr>
                </a:solidFill>
              </a:rPr>
              <a:t>НА   </a:t>
            </a:r>
            <a:r>
              <a:rPr lang="ru-RU" sz="1400" b="1" dirty="0" smtClean="0">
                <a:solidFill>
                  <a:srgbClr val="9BBB59">
                    <a:lumMod val="50000"/>
                  </a:srgbClr>
                </a:solidFill>
              </a:rPr>
              <a:t>РАЗВИТИЕ                              </a:t>
            </a:r>
            <a:r>
              <a:rPr lang="ru-RU" sz="1400" b="1" dirty="0">
                <a:solidFill>
                  <a:srgbClr val="9BBB59">
                    <a:lumMod val="50000"/>
                  </a:srgbClr>
                </a:solidFill>
              </a:rPr>
              <a:t>ЛЕКСИКО-ГРАММАТИЧЕСКИХ КАТЕГОРИЙ И </a:t>
            </a:r>
            <a:r>
              <a:rPr lang="ru-RU" sz="1400" b="1" dirty="0" smtClean="0">
                <a:solidFill>
                  <a:srgbClr val="9BBB59">
                    <a:lumMod val="50000"/>
                  </a:srgbClr>
                </a:solidFill>
              </a:rPr>
              <a:t>СЛОВАРЯ</a:t>
            </a:r>
          </a:p>
          <a:p>
            <a:pPr lvl="0" algn="ctr"/>
            <a:endParaRPr lang="ru-RU" sz="14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57356" y="500042"/>
            <a:ext cx="266334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endParaRPr lang="ru-RU" sz="1400" b="1" dirty="0">
              <a:solidFill>
                <a:srgbClr val="C0504D">
                  <a:lumMod val="75000"/>
                </a:srgbClr>
              </a:solidFill>
            </a:endParaRPr>
          </a:p>
          <a:p>
            <a:pPr lvl="0" algn="ctr"/>
            <a:r>
              <a:rPr lang="ru-RU" sz="1400" b="1" dirty="0">
                <a:solidFill>
                  <a:srgbClr val="C0504D">
                    <a:lumMod val="75000"/>
                  </a:srgbClr>
                </a:solidFill>
              </a:rPr>
              <a:t>НА РАЗВИТИЕ ФОНЕМАТИЧЕСКОГО СЛУХА, ОБУЧЕНИЕ ГРАМОТЕ</a:t>
            </a:r>
            <a:endParaRPr lang="ru-RU" sz="1400" dirty="0">
              <a:solidFill>
                <a:srgbClr val="C0504D">
                  <a:lumMod val="75000"/>
                </a:srgb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Новая папка (2)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04856" cy="288032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Зона  технических средств обучения и рабочая  зона</a:t>
            </a:r>
            <a:r>
              <a:rPr lang="ru-RU" sz="3100" dirty="0" smtClean="0">
                <a:solidFill>
                  <a:prstClr val="black"/>
                </a:solidFill>
                <a:latin typeface="Bookman Old Style" pitchFamily="18" charset="0"/>
                <a:cs typeface="Arial" pitchFamily="34" charset="0"/>
              </a:rPr>
              <a:t/>
            </a:r>
            <a:br>
              <a:rPr lang="ru-RU" sz="3100" dirty="0" smtClean="0">
                <a:solidFill>
                  <a:prstClr val="black"/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</a:t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3750" r="12500"/>
          <a:stretch>
            <a:fillRect/>
          </a:stretch>
        </p:blipFill>
        <p:spPr bwMode="auto">
          <a:xfrm rot="10800000">
            <a:off x="755576" y="1124744"/>
            <a:ext cx="4143403" cy="278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7682" r="6286"/>
          <a:stretch>
            <a:fillRect/>
          </a:stretch>
        </p:blipFill>
        <p:spPr bwMode="auto">
          <a:xfrm>
            <a:off x="1619672" y="4077072"/>
            <a:ext cx="3071834" cy="2272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716016" y="1357298"/>
            <a:ext cx="4427984" cy="4857784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Методическая копилка (программно-дидактические комплексы, </a:t>
            </a:r>
            <a:r>
              <a:rPr lang="ru-RU" sz="4300" b="1" dirty="0" err="1" smtClean="0">
                <a:latin typeface="Times New Roman" pitchFamily="18" charset="0"/>
                <a:cs typeface="Times New Roman" pitchFamily="18" charset="0"/>
              </a:rPr>
              <a:t>Мерситека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4300" b="1" dirty="0" err="1" smtClean="0">
                <a:latin typeface="Times New Roman" pitchFamily="18" charset="0"/>
                <a:cs typeface="Times New Roman" pitchFamily="18" charset="0"/>
              </a:rPr>
              <a:t>Мерсибо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 – многофункциональны, занимательны,</a:t>
            </a:r>
            <a:br>
              <a:rPr lang="ru-RU" sz="4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современны; разработаны с учетом требований ФГОС ДО.</a:t>
            </a:r>
            <a:br>
              <a:rPr lang="ru-RU" sz="4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Использование их в коррекционной работе имеет ряд</a:t>
            </a:r>
            <a:br>
              <a:rPr lang="ru-RU" sz="4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преимуществ:</a:t>
            </a:r>
            <a:br>
              <a:rPr lang="ru-RU" sz="4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- повышение мотивации к логопедическим занятиям;</a:t>
            </a:r>
            <a:br>
              <a:rPr lang="ru-RU" sz="4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- предотвращается утомляемость детей на занятии;</a:t>
            </a:r>
            <a:br>
              <a:rPr lang="ru-RU" sz="4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- развиваются внимание, зрительно-моторная координация,</a:t>
            </a:r>
            <a:br>
              <a:rPr lang="ru-RU" sz="4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познавательная активность;</a:t>
            </a:r>
            <a:br>
              <a:rPr lang="ru-RU" sz="4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- осуществляется организация объективного контроля</a:t>
            </a:r>
            <a:br>
              <a:rPr lang="ru-RU" sz="4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развития и деятельности детей;</a:t>
            </a:r>
            <a:br>
              <a:rPr lang="ru-RU" sz="4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- расширяется сюжетное наполнение традиционной игровой</a:t>
            </a:r>
            <a:br>
              <a:rPr lang="ru-RU" sz="4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  <a:br>
              <a:rPr lang="ru-RU" sz="43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 (2)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Bookman Old Style" pitchFamily="18" charset="0"/>
                <a:cs typeface="Times New Roman" pitchFamily="18" charset="0"/>
              </a:rPr>
              <a:t>Зона ТИКО конструирования </a:t>
            </a:r>
            <a:endParaRPr lang="ru-RU" sz="3200" b="1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3672408" cy="206573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789040"/>
            <a:ext cx="3744416" cy="210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5004048" y="1340768"/>
            <a:ext cx="3682752" cy="478539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Дети с первых минут знакомства с конструктором активно включаются в работу, проявляют познавательный интерес. Яркие и разнообразные по форме детали, необычное крепление, возможность создания объемных конструкций – все эти особенности позволяют без труда организовать работу с «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Тико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». Конструкторы ТИКО позволяют  разнообразить занятия по изучению и постановке, автоматизации и дифференциации звуков, превратить их в игру. А так же принимать участие вместе с детьми  в проектной  деятельности 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Новая папка (2)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403648" y="404664"/>
            <a:ext cx="4039985" cy="2273531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l="17816" r="5576"/>
          <a:stretch>
            <a:fillRect/>
          </a:stretch>
        </p:blipFill>
        <p:spPr bwMode="auto">
          <a:xfrm rot="5400000">
            <a:off x="5833103" y="799745"/>
            <a:ext cx="3166425" cy="2520280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 l="18693"/>
          <a:stretch>
            <a:fillRect/>
          </a:stretch>
        </p:blipFill>
        <p:spPr bwMode="auto">
          <a:xfrm rot="5400000">
            <a:off x="4065811" y="3503141"/>
            <a:ext cx="3284984" cy="227260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 l="12372"/>
          <a:stretch>
            <a:fillRect/>
          </a:stretch>
        </p:blipFill>
        <p:spPr bwMode="auto">
          <a:xfrm rot="5400000">
            <a:off x="1232188" y="3411225"/>
            <a:ext cx="3235609" cy="2556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Новая папка (2)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Игровая зона работы с песком            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7682"/>
          <a:stretch>
            <a:fillRect/>
          </a:stretch>
        </p:blipFill>
        <p:spPr bwMode="auto">
          <a:xfrm rot="5400000">
            <a:off x="4936140" y="1207472"/>
            <a:ext cx="305793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535885" y="1250141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86000" y="11644370"/>
            <a:ext cx="2214562" cy="1172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Благодаря </a:t>
            </a:r>
            <a:r>
              <a:rPr lang="ru-RU" dirty="0" err="1" smtClean="0"/>
              <a:t>пескотерапии</a:t>
            </a:r>
            <a:r>
              <a:rPr lang="ru-RU" dirty="0" smtClean="0"/>
              <a:t> можно развивать у ребенка следующие навыки:</a:t>
            </a:r>
          </a:p>
          <a:p>
            <a:r>
              <a:rPr lang="ru-RU" dirty="0" smtClean="0"/>
              <a:t>Двигательные. Ребенок учится насыпать песок в ведерко, банку или бутылку с узким горлышком.</a:t>
            </a:r>
          </a:p>
          <a:p>
            <a:r>
              <a:rPr lang="ru-RU" dirty="0" smtClean="0"/>
              <a:t>Начертательные. Дошкольники на песке рисуют животных, растения, технику и т.д.</a:t>
            </a:r>
          </a:p>
          <a:p>
            <a:r>
              <a:rPr lang="ru-RU" dirty="0" smtClean="0"/>
              <a:t>Развивать речевые функции и фонематический слух. Дети рисуют буквы на песке, что помогает научить их произносить и автоматизировать звук.</a:t>
            </a:r>
          </a:p>
          <a:p>
            <a:r>
              <a:rPr lang="ru-RU" dirty="0" smtClean="0"/>
              <a:t>Развитие умственных способностей, памяти и внимания.</a:t>
            </a:r>
          </a:p>
          <a:p>
            <a:r>
              <a:rPr lang="ru-RU" dirty="0" smtClean="0"/>
              <a:t>Развитие мелкой моторики рук. В игре участвует каждый пальчик, что благоприятно скажется на общем развитии ребенка.</a:t>
            </a:r>
          </a:p>
          <a:p>
            <a:r>
              <a:rPr lang="ru-RU" dirty="0" smtClean="0"/>
              <a:t>Для коррекции дыхания. Песок выступает в качестве средства для упражнений по развитию дыхания.</a:t>
            </a:r>
          </a:p>
        </p:txBody>
      </p:sp>
      <p:sp>
        <p:nvSpPr>
          <p:cNvPr id="10" name="Содержимое 7"/>
          <p:cNvSpPr txBox="1">
            <a:spLocks/>
          </p:cNvSpPr>
          <p:nvPr/>
        </p:nvSpPr>
        <p:spPr>
          <a:xfrm>
            <a:off x="1428728" y="4286256"/>
            <a:ext cx="6929486" cy="2571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  </a:t>
            </a:r>
            <a:r>
              <a:rPr kumimoji="0" lang="ru-RU" sz="4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kumimoji="0" lang="ru-RU" sz="4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пескотерапии</a:t>
            </a:r>
            <a:r>
              <a:rPr kumimoji="0" lang="ru-RU" sz="4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можно развивать у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ребенка следующие навыки: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Двигательные. Ребенок учится насыпать песок в ведерко, банку или бутылку с узким горлышком.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Начертательные. Дошкольники на песке рисуют животных, растения, технику и т.д.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Развивать речевые функции и фонематический слух. Дети рисуют буквы на песке, что помогает научить их произносить и автоматизировать звук.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Развитие умственных способностей, памяти и внимания.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Развитие мелкой моторики рук. В игре участвует каждый пальчик, что благоприятно скажется на общем развитии ребенка.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коррекции дыхания. Песок выступает в качестве средства для упражнений по развитию дыхания.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551</Words>
  <Application>Microsoft Office PowerPoint</Application>
  <PresentationFormat>Экран (4:3)</PresentationFormat>
  <Paragraphs>66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Кабинет учителя -логопеда  Сизиковой С.В </vt:lpstr>
      <vt:lpstr>ЗОНА   ИНДИВИДУАЛЬНО -  ПОДГРУППОВОЙ КОРРЕКЦИОННОЙ   РАБОТЫ </vt:lpstr>
      <vt:lpstr>ЗОНА    МЕТОДИЧЕСКОГО ОБЕСПЕЧЕНИЯ </vt:lpstr>
      <vt:lpstr>Дидактические пособия и игры </vt:lpstr>
      <vt:lpstr>Слайд 5</vt:lpstr>
      <vt:lpstr>        Зона  технических средств обучения и рабочая  зона          </vt:lpstr>
      <vt:lpstr>Зона ТИКО конструирования </vt:lpstr>
      <vt:lpstr>Слайд 8</vt:lpstr>
      <vt:lpstr>Игровая зона работы с песком            </vt:lpstr>
      <vt:lpstr>Пособия для развития  мелкой моторики рук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74</cp:revision>
  <dcterms:created xsi:type="dcterms:W3CDTF">2020-09-14T16:57:58Z</dcterms:created>
  <dcterms:modified xsi:type="dcterms:W3CDTF">2020-09-27T15:24:16Z</dcterms:modified>
</cp:coreProperties>
</file>