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300" r:id="rId4"/>
    <p:sldId id="301" r:id="rId5"/>
    <p:sldId id="270" r:id="rId6"/>
    <p:sldId id="260" r:id="rId7"/>
    <p:sldId id="299" r:id="rId8"/>
    <p:sldId id="302" r:id="rId9"/>
    <p:sldId id="303" r:id="rId10"/>
    <p:sldId id="304" r:id="rId11"/>
    <p:sldId id="305" r:id="rId12"/>
    <p:sldId id="279" r:id="rId13"/>
    <p:sldId id="297" r:id="rId14"/>
    <p:sldId id="298" r:id="rId15"/>
    <p:sldId id="294" r:id="rId16"/>
    <p:sldId id="295" r:id="rId17"/>
    <p:sldId id="29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66"/>
    <a:srgbClr val="CC0066"/>
    <a:srgbClr val="660066"/>
    <a:srgbClr val="3333CC"/>
    <a:srgbClr val="006600"/>
    <a:srgbClr val="333399"/>
    <a:srgbClr val="003399"/>
    <a:srgbClr val="660033"/>
    <a:srgbClr val="33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15" autoAdjust="0"/>
    <p:restoredTop sz="94605" autoAdjust="0"/>
  </p:normalViewPr>
  <p:slideViewPr>
    <p:cSldViewPr>
      <p:cViewPr>
        <p:scale>
          <a:sx n="60" d="100"/>
          <a:sy n="60" d="100"/>
        </p:scale>
        <p:origin x="-1656" y="-2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81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4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newsflash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2357430"/>
            <a:ext cx="748883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РОДИТЕЛЬСКОЕ СОБРАНИЕ </a:t>
            </a:r>
          </a:p>
          <a:p>
            <a:endParaRPr lang="ru-RU" sz="2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Средняя группа «Белочка»</a:t>
            </a:r>
          </a:p>
          <a:p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Users\Admin\Desktop\art-detskaya-belochka-penek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922"/>
          <a:stretch>
            <a:fillRect/>
          </a:stretch>
        </p:blipFill>
        <p:spPr bwMode="auto">
          <a:xfrm>
            <a:off x="3571868" y="0"/>
            <a:ext cx="2199419" cy="298327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285728"/>
            <a:ext cx="87154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endParaRPr lang="ru-RU" sz="2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u="sng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357166"/>
            <a:ext cx="821537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Речи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Уметь правильно ставить существительные в форму множественного числа (игрушка - игрушки, кукла - куклы).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Уметь самостоятельно составлять описание предмета.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Уметь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поддерживать беседу: уметь отвечать на вопросы и правильно их задавать.</a:t>
            </a:r>
            <a:endParaRPr lang="ru-RU" sz="2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Уметь пересказывать содержание услышанной сказки, рассказа. Рассказать наизусть несколько стихов, </a:t>
            </a:r>
            <a:r>
              <a:rPr lang="ru-RU" sz="24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потешек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Составлять рассказы по картинкам.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med">
    <p:newsfla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14290"/>
            <a:ext cx="835824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Окружающий мир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Определять, какое сейчас время года, время суток (утро, день, вечер?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Называть свое имя и фамилию. Знать имя и фамилию своих родителей. Знать название своего города, улицы, номер дома. Знать название столицы своей страны. Знать название нашей планеты.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Знать названия основных профессий людей и объяснять, что делают люди тех или иных профессий.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Называть времена года, дни недели в правильной последовательности.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Отличать домашних животных от диких, садовые растения от полевых.</a:t>
            </a:r>
          </a:p>
        </p:txBody>
      </p:sp>
    </p:spTree>
  </p:cSld>
  <p:clrMapOvr>
    <a:masterClrMapping/>
  </p:clrMapOvr>
  <p:transition spd="med">
    <p:newsfla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323528" y="332980"/>
            <a:ext cx="2200624" cy="1730553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 занятия по физкультуре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517649" y="399812"/>
            <a:ext cx="2302823" cy="1663721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 занятие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развитию речи</a:t>
            </a:r>
          </a:p>
        </p:txBody>
      </p:sp>
      <p:sp>
        <p:nvSpPr>
          <p:cNvPr id="14" name="Овал 13"/>
          <p:cNvSpPr/>
          <p:nvPr/>
        </p:nvSpPr>
        <p:spPr>
          <a:xfrm>
            <a:off x="6378711" y="2248363"/>
            <a:ext cx="2568745" cy="216024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 занятие по ознакомлению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окружающим миром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279257" y="3933056"/>
            <a:ext cx="2421538" cy="144016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занятие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математике</a:t>
            </a:r>
          </a:p>
        </p:txBody>
      </p:sp>
      <p:sp>
        <p:nvSpPr>
          <p:cNvPr id="16" name="Овал 15"/>
          <p:cNvSpPr/>
          <p:nvPr/>
        </p:nvSpPr>
        <p:spPr>
          <a:xfrm>
            <a:off x="133699" y="2226509"/>
            <a:ext cx="2088232" cy="1584176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 занятия музыкой</a:t>
            </a:r>
          </a:p>
        </p:txBody>
      </p:sp>
      <p:sp>
        <p:nvSpPr>
          <p:cNvPr id="17" name="Стрелка влево 16"/>
          <p:cNvSpPr/>
          <p:nvPr/>
        </p:nvSpPr>
        <p:spPr>
          <a:xfrm rot="2153901">
            <a:off x="2448767" y="1318679"/>
            <a:ext cx="504056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лево 17"/>
          <p:cNvSpPr/>
          <p:nvPr/>
        </p:nvSpPr>
        <p:spPr>
          <a:xfrm rot="9661408">
            <a:off x="5900395" y="1342155"/>
            <a:ext cx="648072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лево 18"/>
          <p:cNvSpPr/>
          <p:nvPr/>
        </p:nvSpPr>
        <p:spPr>
          <a:xfrm rot="19549419">
            <a:off x="2523113" y="3889054"/>
            <a:ext cx="817685" cy="27652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лево 19"/>
          <p:cNvSpPr/>
          <p:nvPr/>
        </p:nvSpPr>
        <p:spPr>
          <a:xfrm rot="20672243">
            <a:off x="2272125" y="2810170"/>
            <a:ext cx="504056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лево 20"/>
          <p:cNvSpPr/>
          <p:nvPr/>
        </p:nvSpPr>
        <p:spPr>
          <a:xfrm rot="12080672">
            <a:off x="6126683" y="2906613"/>
            <a:ext cx="504056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2805455" y="4289152"/>
            <a:ext cx="2198593" cy="144016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 занятие по рисованию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трелка влево 22"/>
          <p:cNvSpPr/>
          <p:nvPr/>
        </p:nvSpPr>
        <p:spPr>
          <a:xfrm rot="16426749">
            <a:off x="3808238" y="4087307"/>
            <a:ext cx="504056" cy="28092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5096162" y="4243033"/>
            <a:ext cx="2198593" cy="144016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 занятие по лепке или аппликации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Стрелка влево 24"/>
          <p:cNvSpPr/>
          <p:nvPr/>
        </p:nvSpPr>
        <p:spPr>
          <a:xfrm rot="14860646">
            <a:off x="5348228" y="3929849"/>
            <a:ext cx="504056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2595938" y="836712"/>
            <a:ext cx="3744416" cy="3348371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Организация образовательного процесса в средней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группе</a:t>
            </a:r>
          </a:p>
          <a:p>
            <a:pPr algn="ctr"/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10 занятий по 20 минут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2"/>
          <a:srcRect l="6039" t="23437" r="65410" b="17720"/>
          <a:stretch>
            <a:fillRect/>
          </a:stretch>
        </p:blipFill>
        <p:spPr bwMode="auto">
          <a:xfrm>
            <a:off x="1285852" y="357166"/>
            <a:ext cx="4500594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" name="TextBox 29"/>
          <p:cNvSpPr txBox="1"/>
          <p:nvPr/>
        </p:nvSpPr>
        <p:spPr>
          <a:xfrm>
            <a:off x="6357950" y="2000240"/>
            <a:ext cx="2071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Расписание занятий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7463" t="25394" r="64550" b="18334"/>
          <a:stretch>
            <a:fillRect/>
          </a:stretch>
        </p:blipFill>
        <p:spPr bwMode="auto">
          <a:xfrm>
            <a:off x="714348" y="357166"/>
            <a:ext cx="5072098" cy="5733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6357950" y="2428868"/>
            <a:ext cx="22860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Режим дня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newsfla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548680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65658" y="271681"/>
            <a:ext cx="26384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Коротко о разном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D:\Julia\Desktop\Новая папка\699518558644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14356"/>
            <a:ext cx="3364441" cy="476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86116" y="928670"/>
            <a:ext cx="568122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/>
            <a:endParaRPr lang="ru-RU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Просьба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родителям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принимать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участие в 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жизни группы и детского сада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в оформлении участка, группы. Участвовать в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конкурсах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Предлагаю поучаствовать в выставке поделок"Осенняя фантазия"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изготовить поделки  вместе с детьми из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природных материалов, из овощей, фруктов и др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Также уважаемые родители, напоминаю вам о необходимости своевременно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оплачивать квитанции за содержание детей в детском саду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Большая просьба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ребенка в детский сад с признаками каких-либо заболеваний приводить не желательно,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 как они являются источником заражения других детей.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0481599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548680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71670" y="285728"/>
            <a:ext cx="47740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Режимные моменты группы «Белочка»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s://sun1-17.userapi.com/tSfoWgl354_rL66slzVulpELRot1qCJkxR8jlg/EgxaBLIcGZY.jpg"/>
          <p:cNvPicPr>
            <a:picLocks noChangeAspect="1" noChangeArrowheads="1"/>
          </p:cNvPicPr>
          <p:nvPr/>
        </p:nvPicPr>
        <p:blipFill>
          <a:blip r:embed="rId2" cstate="print"/>
          <a:srcRect t="10870" b="17391"/>
          <a:stretch>
            <a:fillRect/>
          </a:stretch>
        </p:blipFill>
        <p:spPr bwMode="auto">
          <a:xfrm>
            <a:off x="857224" y="714356"/>
            <a:ext cx="3071834" cy="2938275"/>
          </a:xfrm>
          <a:prstGeom prst="rect">
            <a:avLst/>
          </a:prstGeom>
          <a:noFill/>
        </p:spPr>
      </p:pic>
      <p:pic>
        <p:nvPicPr>
          <p:cNvPr id="3076" name="Picture 4" descr="https://sun1-20.userapi.com/_ThPcX-HnaFVTZXZpJfmC9kutmAEB-QsEdgW5A/eHxWpg87hZc.jpg"/>
          <p:cNvPicPr>
            <a:picLocks noChangeAspect="1" noChangeArrowheads="1"/>
          </p:cNvPicPr>
          <p:nvPr/>
        </p:nvPicPr>
        <p:blipFill>
          <a:blip r:embed="rId3" cstate="print"/>
          <a:srcRect b="15450"/>
          <a:stretch>
            <a:fillRect/>
          </a:stretch>
        </p:blipFill>
        <p:spPr bwMode="auto">
          <a:xfrm>
            <a:off x="4214810" y="714355"/>
            <a:ext cx="4500594" cy="2853927"/>
          </a:xfrm>
          <a:prstGeom prst="rect">
            <a:avLst/>
          </a:prstGeom>
          <a:noFill/>
        </p:spPr>
      </p:pic>
      <p:pic>
        <p:nvPicPr>
          <p:cNvPr id="3080" name="Picture 8" descr="https://sun1-16.userapi.com/evbJyjitLMES24yLSWAUxJWZ4tt6aKM7q7upsA/JFqjDDCGzo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3786190"/>
            <a:ext cx="3857652" cy="2881183"/>
          </a:xfrm>
          <a:prstGeom prst="rect">
            <a:avLst/>
          </a:prstGeom>
          <a:noFill/>
        </p:spPr>
      </p:pic>
      <p:pic>
        <p:nvPicPr>
          <p:cNvPr id="3082" name="Picture 10" descr="https://sun1-91.userapi.com/rNe0vVbIp62hdDj3T-xpQyJ3s8LzlvJxPyuznw/TFnkk201H2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1079616" y="3206611"/>
            <a:ext cx="3004174" cy="40204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84463551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  <a:latin typeface="Monotype Corsiva" pitchFamily="66" charset="0"/>
              </a:rPr>
              <a:t>СПАСИБО ЗА ВНИМАНИЕ!</a:t>
            </a:r>
            <a:endParaRPr lang="ru-RU" sz="54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34818" name="Picture 2" descr="http://1.bp.blogspot.com/-kVP7HN99Vms/UoJJcCTvv6I/AAAAAAAAFAI/RBUEHK78xck/s1600/113595_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9144000" cy="566124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im0-tub-ru.yandex.net/i?id=1d846521823e31898636d11e1c780762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285728"/>
            <a:ext cx="7179334" cy="514509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0"/>
            <a:ext cx="72720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Возрастные особенности детей 4-5 лет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714356"/>
            <a:ext cx="564360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достижения возраста связаны с  развитием игровой деятельности; 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появлением ролевых и  реальных взаимодействий; 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  развитием изобразительной деятельности; 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конструированием по замыслу, планированием; 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совершенствованием восприятия, развитием образного мышления и воображения, </a:t>
            </a:r>
            <a:r>
              <a:rPr lang="ru-RU" sz="24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эгоцентричностью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познавательной позиции;</a:t>
            </a:r>
            <a:endParaRPr lang="ru-RU" sz="2000" dirty="0"/>
          </a:p>
        </p:txBody>
      </p:sp>
      <p:pic>
        <p:nvPicPr>
          <p:cNvPr id="7" name="Picture 2" descr="https://sun1-18.userapi.com/sXngXn6CbUp8VXOkYLdnLtIUxTGz0YiIs48ZMg/A7UsSJebLN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857232"/>
            <a:ext cx="3476649" cy="2607487"/>
          </a:xfrm>
          <a:prstGeom prst="rect">
            <a:avLst/>
          </a:prstGeom>
          <a:noFill/>
        </p:spPr>
      </p:pic>
      <p:pic>
        <p:nvPicPr>
          <p:cNvPr id="2050" name="Picture 2" descr="https://sun9-3.userapi.com/WTApLw1YeL5G_BCQxoAgpHW1CS7F5aSoPvqW_A/3o0jMJITTnU.jpg"/>
          <p:cNvPicPr>
            <a:picLocks noChangeAspect="1" noChangeArrowheads="1"/>
          </p:cNvPicPr>
          <p:nvPr/>
        </p:nvPicPr>
        <p:blipFill>
          <a:blip r:embed="rId3"/>
          <a:srcRect l="4428" r="4550"/>
          <a:stretch>
            <a:fillRect/>
          </a:stretch>
        </p:blipFill>
        <p:spPr bwMode="auto">
          <a:xfrm>
            <a:off x="5214942" y="3639608"/>
            <a:ext cx="3714775" cy="229764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285728"/>
            <a:ext cx="72720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Возрастные особенности детей 4-5 лет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1071546"/>
            <a:ext cx="88582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формированием потребности в  уважении со  стороны взрослого, появлением обидчивости, </a:t>
            </a:r>
            <a:r>
              <a:rPr lang="ru-RU" sz="24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конкурентности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соревновательности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со  сверстниками; 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дальнейшим развитием образа Я ребенка, его детализацией.</a:t>
            </a:r>
          </a:p>
        </p:txBody>
      </p:sp>
      <p:pic>
        <p:nvPicPr>
          <p:cNvPr id="1026" name="Picture 2" descr="https://sun9-29.userapi.com/6dM9L4GgHVmhOUBk1YSvstbv8nhs1j-qcpua_Q/CpMCS-etRuc.jpg"/>
          <p:cNvPicPr>
            <a:picLocks noChangeAspect="1" noChangeArrowheads="1"/>
          </p:cNvPicPr>
          <p:nvPr/>
        </p:nvPicPr>
        <p:blipFill>
          <a:blip r:embed="rId2"/>
          <a:srcRect t="17442" b="43298"/>
          <a:stretch>
            <a:fillRect/>
          </a:stretch>
        </p:blipFill>
        <p:spPr bwMode="auto">
          <a:xfrm>
            <a:off x="2714612" y="2857496"/>
            <a:ext cx="3643338" cy="254070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5696" y="0"/>
            <a:ext cx="877830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Советы родителям: </a:t>
            </a:r>
          </a:p>
          <a:p>
            <a:pPr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Развивайте настойчивость, трудолюбие ребёнка, умение доводить дело до конца. </a:t>
            </a:r>
          </a:p>
          <a:p>
            <a:pPr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Загадывайте ребёнку загадки, составляйте их вместе. </a:t>
            </a:r>
          </a:p>
          <a:p>
            <a:pPr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Ставьте ребёнка перед проблемными ситуациями, например, предложите ему выяснить, почему вчера можно было лепить снежную бабу из снега, а сегодня нет. </a:t>
            </a:r>
          </a:p>
          <a:p>
            <a:pPr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4. Беседуйте о прочитанных книгах, попытайтесь выяснить, как ребёнок понял их </a:t>
            </a:r>
          </a:p>
          <a:p>
            <a:pPr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содержание, сумел ли вникнуть в причинную связь событий, правильно ли оценивал </a:t>
            </a:r>
          </a:p>
          <a:p>
            <a:pPr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поступки действующих лиц, способен ли доказать, почему одних героев он осуждает, </a:t>
            </a:r>
          </a:p>
          <a:p>
            <a:pPr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других одобряет</a:t>
            </a:r>
            <a:endParaRPr lang="ru-RU" sz="2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57192" y="214290"/>
            <a:ext cx="82868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должен знать и уметь ребенок 4-5 лет</a:t>
            </a:r>
            <a:endParaRPr lang="ru-RU" sz="2800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45440" y="2452246"/>
            <a:ext cx="15454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Считать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 5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275856" y="4939719"/>
            <a:ext cx="26688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Рисовать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944682" y="4926264"/>
            <a:ext cx="29477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Ходить, бегать, прыгать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85720" y="785794"/>
            <a:ext cx="85725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Внимание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Находить 5-6 отличий между предметами и между двумя рисунками.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Удерживать в поле зрения 8-10 предметов.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Повторять узор или движение.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28596" y="2857496"/>
            <a:ext cx="84296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Память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Запоминать 7-8 картинок.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Запоминать детские считалочки (например: «Белые бараны били в барабаны»).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Рассказывать по памяти небольшие рассказы, сказки, стихи, содержание картинок.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85728"/>
            <a:ext cx="892971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Мышление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Понимание простейших причинно-следственных отношений (Почему папа ремонтирует машину? Зачем мама готовит обед).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Назвать назначение предметов обихода (зачем нужна кружка, тарелка, расчёска и т. д.). 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Находить среди предложенных предметов лишний, объясняя свой выбор.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Построить из конструктора по образцу любую фигуру.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Находить и объяснять отличия между предметами и явлениями (чем отличается лето от зимы, поезд от автобуса и др.)</a:t>
            </a:r>
            <a:endParaRPr lang="ru-RU" sz="2400" dirty="0"/>
          </a:p>
        </p:txBody>
      </p:sp>
    </p:spTree>
  </p:cSld>
  <p:clrMapOvr>
    <a:masterClrMapping/>
  </p:clrMapOvr>
  <p:transition spd="med"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285728"/>
            <a:ext cx="871540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Определять расположение предметов: справа, слева, посередине, вверху, внизу, сзади, спереди.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Знать основные геометрические фигуры (круг, овал, квадрат, треугольник и прямоугольник)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Уметь сравнивать количество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предметов ,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понимать значение: больше - меньше, поровну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Делать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равными неравные группы предметов: добавлять один предмет к группе с меньшим количеством предметов.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Считать до 5, соотносить количество предметов с нужной цифрой.</a:t>
            </a:r>
          </a:p>
        </p:txBody>
      </p:sp>
    </p:spTree>
  </p:cSld>
  <p:clrMapOvr>
    <a:masterClrMapping/>
  </p:clrMapOvr>
  <p:transition spd="med">
    <p:newsfla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285728"/>
            <a:ext cx="871540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Мелкая моторика</a:t>
            </a:r>
            <a:endParaRPr lang="ru-RU" sz="2400" dirty="0" smtClean="0"/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Разукрашивать рисунки, не выходя за их контуры.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Лепить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 пластилина мелкие фигурки.</a:t>
            </a:r>
            <a:endParaRPr lang="ru-RU" sz="2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Завязывать узелки на веревке.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Уметь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нанизывать крупные пуговицы или бусины на нитку.</a:t>
            </a:r>
            <a:endParaRPr lang="ru-RU" sz="2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u="sng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Навыки </a:t>
            </a:r>
            <a:r>
              <a:rPr lang="ru-RU" sz="2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письма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Уметь точно проводить линии не отрывая карандаш от бумаги.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Уметь заштриховывать фигуры ровными прямыми линиями, не выходя за контуры рисунка.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Уметь обводить и раскрашивать картинки, не выходя за края.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Уметь проводить линии посередине дорожки, не выходя за её края.</a:t>
            </a:r>
          </a:p>
          <a:p>
            <a:pPr>
              <a:buFont typeface="Arial" pitchFamily="34" charset="0"/>
              <a:buChar char="•"/>
            </a:pPr>
            <a:endParaRPr lang="ru-RU" sz="2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u="sng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newsflash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1377</TotalTime>
  <Words>336</Words>
  <Application>Microsoft Office PowerPoint</Application>
  <PresentationFormat>Экран (4:3)</PresentationFormat>
  <Paragraphs>87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Наташенька</dc:creator>
  <cp:lastModifiedBy>Admin</cp:lastModifiedBy>
  <cp:revision>116</cp:revision>
  <dcterms:created xsi:type="dcterms:W3CDTF">2016-12-11T10:22:10Z</dcterms:created>
  <dcterms:modified xsi:type="dcterms:W3CDTF">2020-09-23T17:21:27Z</dcterms:modified>
</cp:coreProperties>
</file>