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345" r:id="rId3"/>
    <p:sldId id="313" r:id="rId4"/>
    <p:sldId id="314" r:id="rId5"/>
    <p:sldId id="316" r:id="rId6"/>
    <p:sldId id="315" r:id="rId7"/>
    <p:sldId id="318" r:id="rId8"/>
    <p:sldId id="319" r:id="rId9"/>
    <p:sldId id="317" r:id="rId10"/>
    <p:sldId id="320" r:id="rId11"/>
    <p:sldId id="321" r:id="rId12"/>
    <p:sldId id="324" r:id="rId13"/>
    <p:sldId id="322" r:id="rId14"/>
    <p:sldId id="323" r:id="rId15"/>
    <p:sldId id="326" r:id="rId16"/>
    <p:sldId id="330" r:id="rId17"/>
    <p:sldId id="329" r:id="rId18"/>
    <p:sldId id="331" r:id="rId19"/>
    <p:sldId id="327" r:id="rId20"/>
    <p:sldId id="325" r:id="rId21"/>
    <p:sldId id="335" r:id="rId22"/>
    <p:sldId id="336" r:id="rId23"/>
    <p:sldId id="338" r:id="rId24"/>
    <p:sldId id="334" r:id="rId25"/>
    <p:sldId id="328" r:id="rId26"/>
    <p:sldId id="332" r:id="rId27"/>
    <p:sldId id="340" r:id="rId28"/>
    <p:sldId id="341" r:id="rId29"/>
    <p:sldId id="342" r:id="rId30"/>
    <p:sldId id="34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FF99"/>
    <a:srgbClr val="7030A0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7.wdp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620688"/>
            <a:ext cx="777686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i="1" dirty="0">
              <a:solidFill>
                <a:srgbClr val="C00000"/>
              </a:solidFill>
            </a:endParaRPr>
          </a:p>
          <a:p>
            <a:pPr lvl="0" algn="ctr"/>
            <a:endParaRPr lang="ru-RU" b="1" i="1" dirty="0">
              <a:solidFill>
                <a:srgbClr val="C00000"/>
              </a:solidFill>
            </a:endParaRPr>
          </a:p>
          <a:p>
            <a:pPr lvl="0" algn="ctr"/>
            <a:endParaRPr lang="ru-RU" b="1" i="1" dirty="0">
              <a:solidFill>
                <a:srgbClr val="C00000"/>
              </a:solidFill>
            </a:endParaRPr>
          </a:p>
          <a:p>
            <a:pPr lvl="0" algn="ctr"/>
            <a:r>
              <a:rPr lang="ru-RU" sz="3200" b="1" dirty="0" smtClean="0">
                <a:solidFill>
                  <a:srgbClr val="0070C0"/>
                </a:solidFill>
              </a:rPr>
              <a:t>Родительское </a:t>
            </a:r>
            <a:r>
              <a:rPr lang="ru-RU" sz="3200" b="1" dirty="0">
                <a:solidFill>
                  <a:srgbClr val="0070C0"/>
                </a:solidFill>
              </a:rPr>
              <a:t>собрание </a:t>
            </a:r>
          </a:p>
          <a:p>
            <a:pPr lvl="0" algn="ctr"/>
            <a:r>
              <a:rPr lang="ru-RU" sz="3200" b="1" dirty="0">
                <a:solidFill>
                  <a:srgbClr val="0070C0"/>
                </a:solidFill>
              </a:rPr>
              <a:t>«Возрастные особенности детей 4-5 лет» </a:t>
            </a:r>
          </a:p>
          <a:p>
            <a:pPr lvl="0" algn="ctr"/>
            <a:r>
              <a:rPr lang="ru-RU" sz="3200" b="1" dirty="0">
                <a:solidFill>
                  <a:srgbClr val="0070C0"/>
                </a:solidFill>
              </a:rPr>
              <a:t>Средняя группа</a:t>
            </a:r>
          </a:p>
          <a:p>
            <a:pPr lvl="0" algn="ctr"/>
            <a:endParaRPr lang="ru-RU" b="1" i="1" dirty="0">
              <a:solidFill>
                <a:srgbClr val="C00000"/>
              </a:solidFill>
            </a:endParaRPr>
          </a:p>
          <a:p>
            <a:pPr lvl="0" algn="ctr"/>
            <a:endParaRPr lang="ru-RU" sz="2800" b="1" i="1" dirty="0" smtClean="0">
              <a:solidFill>
                <a:srgbClr val="C00000"/>
              </a:solidFill>
            </a:endParaRPr>
          </a:p>
          <a:p>
            <a:pPr lvl="0" algn="ctr"/>
            <a:endParaRPr lang="ru-RU" sz="2800" b="1" i="1" dirty="0">
              <a:solidFill>
                <a:srgbClr val="C00000"/>
              </a:solidFill>
            </a:endParaRPr>
          </a:p>
          <a:p>
            <a:pPr lvl="0" algn="ctr"/>
            <a:endParaRPr lang="ru-RU" sz="2800" b="1" i="1" dirty="0" smtClean="0">
              <a:solidFill>
                <a:srgbClr val="C00000"/>
              </a:solidFill>
            </a:endParaRPr>
          </a:p>
          <a:p>
            <a:pPr lvl="0" algn="ctr"/>
            <a:endParaRPr lang="ru-RU" sz="2800" b="1" i="1" dirty="0" smtClean="0">
              <a:solidFill>
                <a:srgbClr val="C00000"/>
              </a:solidFill>
            </a:endParaRPr>
          </a:p>
          <a:p>
            <a:pPr lvl="0" algn="ctr"/>
            <a:endParaRPr lang="ru-RU" sz="2800" b="1" i="1" dirty="0">
              <a:solidFill>
                <a:srgbClr val="C00000"/>
              </a:solidFill>
            </a:endParaRPr>
          </a:p>
          <a:p>
            <a:pPr lvl="0" algn="ctr"/>
            <a:endParaRPr lang="ru-RU" sz="2000" b="1" i="1" dirty="0">
              <a:solidFill>
                <a:srgbClr val="C00000"/>
              </a:solidFill>
            </a:endParaRPr>
          </a:p>
          <a:p>
            <a:pPr lvl="0" algn="ctr"/>
            <a:r>
              <a:rPr lang="ru-RU" sz="2000" b="1" i="1" dirty="0" smtClean="0">
                <a:solidFill>
                  <a:srgbClr val="C00000"/>
                </a:solidFill>
              </a:rPr>
              <a:t>Подготовила</a:t>
            </a:r>
            <a:r>
              <a:rPr lang="ru-RU" sz="2000" b="1" i="1" dirty="0">
                <a:solidFill>
                  <a:srgbClr val="C00000"/>
                </a:solidFill>
              </a:rPr>
              <a:t>: воспитатель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Сизикова</a:t>
            </a:r>
            <a:r>
              <a:rPr lang="ru-RU" sz="2000" b="1" i="1" dirty="0" smtClean="0">
                <a:solidFill>
                  <a:srgbClr val="C00000"/>
                </a:solidFill>
              </a:rPr>
              <a:t>  И.С.</a:t>
            </a:r>
            <a:endParaRPr lang="ru-RU" sz="2000" b="1" i="1" dirty="0">
              <a:solidFill>
                <a:srgbClr val="C00000"/>
              </a:solidFill>
            </a:endParaRPr>
          </a:p>
          <a:p>
            <a:pPr lvl="0" algn="ctr"/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29703" name="Picture 7" descr="http://ds220.ru/sites/default/files/userupload/ves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489744"/>
            <a:ext cx="1595918" cy="216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07" name="Picture 11" descr="https://portal.iv-edu.ru/dep/mouofurmn/furmn_mbdou4/DocLib/img/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9917" l="1200" r="98800">
                        <a14:foregroundMark x1="38400" y1="42000" x2="38400" y2="42000"/>
                        <a14:foregroundMark x1="38800" y1="40083" x2="38800" y2="40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84984"/>
            <a:ext cx="1611179" cy="257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716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1628800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b="1" dirty="0" smtClean="0">
              <a:solidFill>
                <a:srgbClr val="0099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404664"/>
            <a:ext cx="48245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7030A0"/>
                </a:solidFill>
                <a:latin typeface="+mj-lt"/>
              </a:rPr>
              <a:t>Эмоции</a:t>
            </a:r>
          </a:p>
          <a:p>
            <a:pPr lvl="0" algn="ctr"/>
            <a:endParaRPr lang="ru-RU" sz="2800" b="1" dirty="0" smtClean="0">
              <a:solidFill>
                <a:srgbClr val="7030A0"/>
              </a:solidFill>
              <a:latin typeface="+mj-lt"/>
            </a:endParaRPr>
          </a:p>
          <a:p>
            <a:pPr lvl="0"/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Дети </a:t>
            </a:r>
            <a:r>
              <a:rPr lang="ru-RU" sz="2400" b="1" dirty="0">
                <a:solidFill>
                  <a:srgbClr val="009900"/>
                </a:solidFill>
                <a:latin typeface="+mj-lt"/>
              </a:rPr>
              <a:t>этого возраста очень эмоционально воспринимают не только похвалу, но и замечания, они очень чувствительны и ранимы. Поэтому, наказывая и ругая их, слова нужно подбирать с большой осторожностью. </a:t>
            </a:r>
            <a:endParaRPr lang="ru-RU" sz="2400" b="1" dirty="0" smtClean="0">
              <a:solidFill>
                <a:srgbClr val="009900"/>
              </a:solidFill>
              <a:latin typeface="+mj-lt"/>
            </a:endParaRPr>
          </a:p>
        </p:txBody>
      </p:sp>
      <p:pic>
        <p:nvPicPr>
          <p:cNvPr id="37892" name="Picture 4" descr="http://img-fotki.yandex.ru/get/4515/19411616.186/0_933a0_7850aa14_XL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1163" r="95640">
                        <a14:foregroundMark x1="8721" y1="76375" x2="8721" y2="76375"/>
                        <a14:foregroundMark x1="6686" y1="87750" x2="6686" y2="87750"/>
                        <a14:foregroundMark x1="6395" y1="80625" x2="6395" y2="80000"/>
                        <a14:foregroundMark x1="6395" y1="71625" x2="6395" y2="71625"/>
                        <a14:foregroundMark x1="6686" y1="66750" x2="6686" y2="66750"/>
                        <a14:foregroundMark x1="4360" y1="54625" x2="4360" y2="54625"/>
                        <a14:foregroundMark x1="5814" y1="44750" x2="5814" y2="44750"/>
                        <a14:foregroundMark x1="10174" y1="38000" x2="10174" y2="38000"/>
                        <a14:foregroundMark x1="6686" y1="33125" x2="6686" y2="33125"/>
                        <a14:foregroundMark x1="8721" y1="26750" x2="8721" y2="26750"/>
                        <a14:foregroundMark x1="4360" y1="20500" x2="4360" y2="20500"/>
                        <a14:foregroundMark x1="5233" y1="17375" x2="5233" y2="15625"/>
                        <a14:foregroundMark x1="5814" y1="11125" x2="5814" y2="10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25565"/>
            <a:ext cx="2382527" cy="495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087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1628800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b="1" dirty="0" smtClean="0">
              <a:solidFill>
                <a:srgbClr val="0099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764704"/>
            <a:ext cx="66967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7030A0"/>
                </a:solidFill>
                <a:latin typeface="+mj-lt"/>
              </a:rPr>
              <a:t>Гендерная принадлежность</a:t>
            </a:r>
          </a:p>
          <a:p>
            <a:pPr lvl="0"/>
            <a:endParaRPr lang="ru-RU" sz="2000" b="1" dirty="0" smtClean="0">
              <a:solidFill>
                <a:srgbClr val="009900"/>
              </a:solidFill>
              <a:latin typeface="+mj-lt"/>
            </a:endParaRPr>
          </a:p>
          <a:p>
            <a:pPr lvl="0"/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К </a:t>
            </a:r>
            <a:r>
              <a:rPr lang="ru-RU" sz="2400" b="1" dirty="0">
                <a:solidFill>
                  <a:srgbClr val="009900"/>
                </a:solidFill>
                <a:latin typeface="+mj-lt"/>
              </a:rPr>
              <a:t>5 годам их начинает интересовать половая принадлежность, они задаются вопросом отличия мальчиков и девочек друг от друга.</a:t>
            </a:r>
          </a:p>
        </p:txBody>
      </p:sp>
      <p:pic>
        <p:nvPicPr>
          <p:cNvPr id="36866" name="Picture 2" descr="http://143.mdout.ru/wp-content/uploads/2015/03/0_91664_d6a18cea_x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2489" y="2997110"/>
            <a:ext cx="3439021" cy="304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953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548680"/>
            <a:ext cx="619268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0070C0"/>
                </a:solidFill>
                <a:latin typeface="+mj-lt"/>
              </a:rPr>
              <a:t>На заметку </a:t>
            </a:r>
            <a:endParaRPr lang="ru-RU" sz="2800" b="1" dirty="0">
              <a:solidFill>
                <a:srgbClr val="0070C0"/>
              </a:solidFill>
              <a:latin typeface="+mj-lt"/>
            </a:endParaRPr>
          </a:p>
          <a:p>
            <a:pPr lvl="0"/>
            <a:endParaRPr lang="ru-RU" sz="2400" b="1" dirty="0">
              <a:solidFill>
                <a:srgbClr val="FF0000"/>
              </a:solidFill>
              <a:latin typeface="+mj-lt"/>
            </a:endParaRPr>
          </a:p>
          <a:p>
            <a:pPr lvl="0"/>
            <a:r>
              <a:rPr lang="ru-RU" sz="2400" b="1" dirty="0">
                <a:solidFill>
                  <a:srgbClr val="FF0000"/>
                </a:solidFill>
                <a:latin typeface="+mj-lt"/>
              </a:rPr>
              <a:t>Обратите внимание, что в 4-5 лет все недостатки воспитания у малыша постепенно укореняются и переходят в негативные и уже, к сожалению, устойчивые черты характера, исправить которые в будущем сможет разве что психотерапевт. Не упустите из внимания данную особенность.</a:t>
            </a:r>
          </a:p>
        </p:txBody>
      </p:sp>
      <p:pic>
        <p:nvPicPr>
          <p:cNvPr id="40964" name="Picture 4" descr="https://ds04.infourok.ru/uploads/ex/1057/000df306-98a83349/hello_html_556d040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05064"/>
            <a:ext cx="336037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971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1628800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b="1" dirty="0" smtClean="0">
              <a:solidFill>
                <a:srgbClr val="0099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404665"/>
            <a:ext cx="69127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+mj-lt"/>
              </a:rPr>
              <a:t>Интеллектуальные </a:t>
            </a:r>
            <a:r>
              <a:rPr lang="ru-RU" sz="2800" b="1" dirty="0" smtClean="0">
                <a:solidFill>
                  <a:srgbClr val="7030A0"/>
                </a:solidFill>
                <a:latin typeface="+mj-lt"/>
              </a:rPr>
              <a:t>особенности</a:t>
            </a:r>
          </a:p>
          <a:p>
            <a:endParaRPr lang="ru-RU" sz="2400" b="1" dirty="0">
              <a:solidFill>
                <a:srgbClr val="009900"/>
              </a:solidFill>
              <a:latin typeface="+mj-lt"/>
            </a:endParaRPr>
          </a:p>
          <a:p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Для формирования </a:t>
            </a:r>
            <a:r>
              <a:rPr lang="ru-RU" sz="2400" b="1" dirty="0">
                <a:solidFill>
                  <a:srgbClr val="009900"/>
                </a:solidFill>
                <a:latin typeface="+mj-lt"/>
              </a:rPr>
              <a:t>интеллекта </a:t>
            </a:r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стремиться </a:t>
            </a:r>
            <a:r>
              <a:rPr lang="ru-RU" sz="2400" b="1" dirty="0">
                <a:solidFill>
                  <a:srgbClr val="009900"/>
                </a:solidFill>
                <a:latin typeface="+mj-lt"/>
              </a:rPr>
              <a:t>к развитию у своего малыша следующих </a:t>
            </a:r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навыков</a:t>
            </a:r>
            <a:r>
              <a:rPr lang="ru-RU" sz="2400" b="1" dirty="0">
                <a:solidFill>
                  <a:srgbClr val="009900"/>
                </a:solidFill>
                <a:latin typeface="+mj-lt"/>
              </a:rPr>
              <a:t>:</a:t>
            </a:r>
            <a:endParaRPr lang="ru-RU" dirty="0"/>
          </a:p>
        </p:txBody>
      </p:sp>
      <p:pic>
        <p:nvPicPr>
          <p:cNvPr id="39938" name="Picture 2" descr="https://kolobok-group-ds8lmr.edumsko.ru/uploads/32900/32839/section/656993/0_eb47b_5c25fd9c_orig.png?15109136904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6195" y="2492896"/>
            <a:ext cx="456767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186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1628800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b="1" dirty="0" smtClean="0">
              <a:solidFill>
                <a:srgbClr val="0099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332656"/>
            <a:ext cx="748883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7030A0"/>
                </a:solidFill>
                <a:latin typeface="+mj-lt"/>
              </a:rPr>
              <a:t>Математические умения </a:t>
            </a:r>
          </a:p>
          <a:p>
            <a:pPr lvl="0"/>
            <a:endParaRPr lang="ru-RU" sz="2400" b="1" dirty="0" smtClean="0">
              <a:solidFill>
                <a:srgbClr val="009900"/>
              </a:solidFill>
              <a:latin typeface="+mj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Определяет </a:t>
            </a:r>
            <a:r>
              <a:rPr lang="ru-RU" sz="2400" b="1" dirty="0">
                <a:solidFill>
                  <a:srgbClr val="009900"/>
                </a:solidFill>
                <a:latin typeface="+mj-lt"/>
              </a:rPr>
              <a:t>расположение предметов: сзади, посередине, справа, слева, вверху, внизу, спереди. </a:t>
            </a:r>
            <a:endParaRPr lang="ru-RU" sz="2400" b="1" dirty="0" smtClean="0">
              <a:solidFill>
                <a:srgbClr val="009900"/>
              </a:solidFill>
              <a:latin typeface="+mj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Знает </a:t>
            </a:r>
            <a:r>
              <a:rPr lang="ru-RU" sz="2400" b="1" dirty="0">
                <a:solidFill>
                  <a:srgbClr val="009900"/>
                </a:solidFill>
                <a:latin typeface="+mj-lt"/>
              </a:rPr>
              <a:t>основные фигуры геометрии: круг, овал, треугольник, квадрат, прямоугольник. </a:t>
            </a:r>
            <a:endParaRPr lang="ru-RU" sz="2400" b="1" dirty="0" smtClean="0">
              <a:solidFill>
                <a:srgbClr val="009900"/>
              </a:solidFill>
              <a:latin typeface="+mj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Знает </a:t>
            </a:r>
            <a:r>
              <a:rPr lang="ru-RU" sz="2400" b="1" dirty="0">
                <a:solidFill>
                  <a:srgbClr val="009900"/>
                </a:solidFill>
                <a:latin typeface="+mj-lt"/>
              </a:rPr>
              <a:t>цифры от 0 до </a:t>
            </a:r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5. </a:t>
            </a:r>
            <a:endParaRPr lang="ru-RU" sz="2400" b="1" dirty="0" smtClean="0">
              <a:solidFill>
                <a:srgbClr val="009900"/>
              </a:solidFill>
              <a:latin typeface="+mj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Считает </a:t>
            </a:r>
            <a:r>
              <a:rPr lang="ru-RU" sz="2400" b="1" dirty="0">
                <a:solidFill>
                  <a:srgbClr val="009900"/>
                </a:solidFill>
                <a:latin typeface="+mj-lt"/>
              </a:rPr>
              <a:t>предметы, соотносит их количество с </a:t>
            </a:r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цифрой.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Расставляет </a:t>
            </a:r>
            <a:r>
              <a:rPr lang="ru-RU" sz="2400" b="1" dirty="0">
                <a:solidFill>
                  <a:srgbClr val="009900"/>
                </a:solidFill>
                <a:latin typeface="+mj-lt"/>
              </a:rPr>
              <a:t>цифры в правильной последовательности и в обратной (от 1 до 5</a:t>
            </a:r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).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Сравнивает </a:t>
            </a:r>
            <a:r>
              <a:rPr lang="ru-RU" sz="2400" b="1" dirty="0">
                <a:solidFill>
                  <a:srgbClr val="009900"/>
                </a:solidFill>
                <a:latin typeface="+mj-lt"/>
              </a:rPr>
              <a:t>разное количество предметов, понимает такие значения, как поровну, больше, меньше. </a:t>
            </a:r>
            <a:endParaRPr lang="ru-RU" sz="2400" b="1" dirty="0" smtClean="0">
              <a:solidFill>
                <a:srgbClr val="009900"/>
              </a:solidFill>
              <a:latin typeface="+mj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9900"/>
                </a:solidFill>
              </a:rPr>
              <a:t>Ребенок знакомится с графическим образом числа, учится правильно писать цифры.</a:t>
            </a:r>
            <a:endParaRPr lang="ru-RU" sz="2400" b="1" dirty="0">
              <a:solidFill>
                <a:srgbClr val="0099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025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1628800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b="1" dirty="0" smtClean="0">
              <a:solidFill>
                <a:srgbClr val="0099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260648"/>
            <a:ext cx="72008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7030A0"/>
                </a:solidFill>
                <a:latin typeface="+mj-lt"/>
              </a:rPr>
              <a:t>Логическое мышление </a:t>
            </a:r>
          </a:p>
          <a:p>
            <a:pPr lvl="0"/>
            <a:endParaRPr lang="ru-RU" sz="2400" b="1" dirty="0">
              <a:solidFill>
                <a:srgbClr val="009900"/>
              </a:solidFill>
              <a:latin typeface="+mj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9900"/>
                </a:solidFill>
                <a:latin typeface="+mj-lt"/>
              </a:rPr>
              <a:t>Тип мышления, характерный для ребёнка в 4-5 лет, — наглядно-образный. Все его действия носят практический характер. На первом месте выступает наглядность. </a:t>
            </a:r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Увеличивается </a:t>
            </a:r>
            <a:r>
              <a:rPr lang="ru-RU" sz="2400" b="1" dirty="0">
                <a:solidFill>
                  <a:srgbClr val="009900"/>
                </a:solidFill>
                <a:latin typeface="+mj-lt"/>
              </a:rPr>
              <a:t>объём памяти.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Повышается </a:t>
            </a:r>
            <a:r>
              <a:rPr lang="ru-RU" sz="2400" b="1" dirty="0">
                <a:solidFill>
                  <a:srgbClr val="009900"/>
                </a:solidFill>
                <a:latin typeface="+mj-lt"/>
              </a:rPr>
              <a:t>устойчивость внимания.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Ребёнок </a:t>
            </a:r>
            <a:r>
              <a:rPr lang="ru-RU" sz="2400" b="1" dirty="0">
                <a:solidFill>
                  <a:srgbClr val="009900"/>
                </a:solidFill>
                <a:latin typeface="+mj-lt"/>
              </a:rPr>
              <a:t>находит отличия и сходства между картинками, предметами.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Складывает </a:t>
            </a:r>
            <a:r>
              <a:rPr lang="ru-RU" sz="2400" b="1" dirty="0">
                <a:solidFill>
                  <a:srgbClr val="009900"/>
                </a:solidFill>
                <a:latin typeface="+mj-lt"/>
              </a:rPr>
              <a:t>по образцу постройки </a:t>
            </a:r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(конструктор</a:t>
            </a:r>
            <a:r>
              <a:rPr lang="ru-RU" sz="2400" b="1" dirty="0">
                <a:solidFill>
                  <a:srgbClr val="009900"/>
                </a:solidFill>
                <a:latin typeface="+mj-lt"/>
              </a:rPr>
              <a:t>) без посторонней помощи.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Складывает </a:t>
            </a:r>
            <a:r>
              <a:rPr lang="ru-RU" sz="2400" b="1" dirty="0">
                <a:solidFill>
                  <a:srgbClr val="009900"/>
                </a:solidFill>
                <a:latin typeface="+mj-lt"/>
              </a:rPr>
              <a:t>разрезанную картинку в единое </a:t>
            </a:r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целое.</a:t>
            </a:r>
            <a:endParaRPr lang="ru-RU" sz="2400" b="1" dirty="0">
              <a:solidFill>
                <a:srgbClr val="009900"/>
              </a:solidFill>
              <a:latin typeface="+mj-lt"/>
            </a:endParaRPr>
          </a:p>
          <a:p>
            <a:pPr lvl="0"/>
            <a:endParaRPr 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726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1628800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b="1" dirty="0" smtClean="0">
              <a:solidFill>
                <a:srgbClr val="0099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404665"/>
            <a:ext cx="7200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7030A0"/>
                </a:solidFill>
                <a:latin typeface="+mj-lt"/>
              </a:rPr>
              <a:t>Логическое мышление </a:t>
            </a:r>
            <a:endParaRPr lang="ru-RU" sz="2800" b="1" dirty="0" smtClean="0">
              <a:solidFill>
                <a:srgbClr val="7030A0"/>
              </a:solidFill>
              <a:latin typeface="+mj-lt"/>
            </a:endParaRPr>
          </a:p>
          <a:p>
            <a:pPr lvl="0"/>
            <a:endParaRPr lang="ru-RU" sz="2400" b="1" dirty="0">
              <a:solidFill>
                <a:srgbClr val="009900"/>
              </a:solidFill>
              <a:latin typeface="+mj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Развитие </a:t>
            </a:r>
            <a:r>
              <a:rPr lang="ru-RU" sz="2400" b="1" dirty="0">
                <a:solidFill>
                  <a:srgbClr val="009900"/>
                </a:solidFill>
                <a:latin typeface="+mj-lt"/>
              </a:rPr>
              <a:t>нервных процессов позволяет ребёнку выполнять одно задание в течение нескольких </a:t>
            </a:r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(15-20) </a:t>
            </a:r>
            <a:r>
              <a:rPr lang="ru-RU" sz="2400" b="1" dirty="0">
                <a:solidFill>
                  <a:srgbClr val="009900"/>
                </a:solidFill>
                <a:latin typeface="+mj-lt"/>
              </a:rPr>
              <a:t>минут, ни на что постороннее не отвлекаясь. Это очень важная возрастная особенность.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Вкладывает </a:t>
            </a:r>
            <a:r>
              <a:rPr lang="ru-RU" sz="2400" b="1" dirty="0">
                <a:solidFill>
                  <a:srgbClr val="009900"/>
                </a:solidFill>
                <a:latin typeface="+mj-lt"/>
              </a:rPr>
              <a:t>недостающие фрагменты полотна, картинок.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Называет </a:t>
            </a:r>
            <a:r>
              <a:rPr lang="ru-RU" sz="2400" b="1" dirty="0">
                <a:solidFill>
                  <a:srgbClr val="009900"/>
                </a:solidFill>
                <a:latin typeface="+mj-lt"/>
              </a:rPr>
              <a:t>обобщающим словом определённую группу предметов. Находит лишний предмет и пары.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Подбирает </a:t>
            </a:r>
            <a:r>
              <a:rPr lang="ru-RU" sz="2400" b="1" dirty="0">
                <a:solidFill>
                  <a:srgbClr val="009900"/>
                </a:solidFill>
                <a:latin typeface="+mj-lt"/>
              </a:rPr>
              <a:t>противоположные слова.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Видит </a:t>
            </a:r>
            <a:r>
              <a:rPr lang="ru-RU" sz="2400" b="1" dirty="0">
                <a:solidFill>
                  <a:srgbClr val="009900"/>
                </a:solidFill>
                <a:latin typeface="+mj-lt"/>
              </a:rPr>
              <a:t>на картинке предметы, неправильно изображённые, объясняет, что именно не так. </a:t>
            </a:r>
          </a:p>
        </p:txBody>
      </p:sp>
    </p:spTree>
    <p:extLst>
      <p:ext uri="{BB962C8B-B14F-4D97-AF65-F5344CB8AC3E}">
        <p14:creationId xmlns:p14="http://schemas.microsoft.com/office/powerpoint/2010/main" xmlns="" val="381198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1628800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b="1" dirty="0" smtClean="0">
              <a:solidFill>
                <a:srgbClr val="0099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188641"/>
            <a:ext cx="7776864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7030A0"/>
                </a:solidFill>
                <a:latin typeface="+mj-lt"/>
              </a:rPr>
              <a:t>Речевое развитие </a:t>
            </a:r>
            <a:endParaRPr lang="ru-RU" sz="2400" b="1" dirty="0">
              <a:solidFill>
                <a:srgbClr val="009900"/>
              </a:solidFill>
              <a:latin typeface="+mj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9900"/>
                </a:solidFill>
                <a:latin typeface="+mj-lt"/>
              </a:rPr>
              <a:t>Использует тысячу слов, строит фразы из 5-9 слов. Ребёнка в 4-5 лет должны понимать не только родители, но и посторонние люди.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Знает </a:t>
            </a:r>
            <a:r>
              <a:rPr lang="ru-RU" sz="2400" b="1" dirty="0">
                <a:solidFill>
                  <a:srgbClr val="009900"/>
                </a:solidFill>
                <a:latin typeface="+mj-lt"/>
              </a:rPr>
              <a:t>особенности строения человека, что оно отличается от животного: называть части тела (ногти — когти, руки — лапы, волосы — шерсть).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Употребляет </a:t>
            </a:r>
            <a:r>
              <a:rPr lang="ru-RU" sz="2400" b="1" dirty="0">
                <a:solidFill>
                  <a:srgbClr val="009900"/>
                </a:solidFill>
                <a:latin typeface="+mj-lt"/>
              </a:rPr>
              <a:t>множественное число.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Находит </a:t>
            </a:r>
            <a:r>
              <a:rPr lang="ru-RU" sz="2400" b="1" dirty="0">
                <a:solidFill>
                  <a:srgbClr val="009900"/>
                </a:solidFill>
                <a:latin typeface="+mj-lt"/>
              </a:rPr>
              <a:t>предмет по описанию.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Понимает </a:t>
            </a:r>
            <a:r>
              <a:rPr lang="ru-RU" sz="2400" b="1" dirty="0">
                <a:solidFill>
                  <a:srgbClr val="009900"/>
                </a:solidFill>
                <a:latin typeface="+mj-lt"/>
              </a:rPr>
              <a:t>значение предлогов.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Знает </a:t>
            </a:r>
            <a:r>
              <a:rPr lang="ru-RU" sz="2400" b="1" dirty="0">
                <a:solidFill>
                  <a:srgbClr val="009900"/>
                </a:solidFill>
                <a:latin typeface="+mj-lt"/>
              </a:rPr>
              <a:t>профессии.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Поддерживает </a:t>
            </a:r>
            <a:r>
              <a:rPr lang="ru-RU" sz="2400" b="1" dirty="0">
                <a:solidFill>
                  <a:srgbClr val="009900"/>
                </a:solidFill>
                <a:latin typeface="+mj-lt"/>
              </a:rPr>
              <a:t>беседу: отвечает на вопросы, правильно их задаёт.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Пересказывает </a:t>
            </a:r>
            <a:r>
              <a:rPr lang="ru-RU" sz="2400" b="1" dirty="0">
                <a:solidFill>
                  <a:srgbClr val="009900"/>
                </a:solidFill>
                <a:latin typeface="+mj-lt"/>
              </a:rPr>
              <a:t>содержание сказки, рассказа.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Учит </a:t>
            </a:r>
            <a:r>
              <a:rPr lang="ru-RU" sz="2400" b="1" dirty="0">
                <a:solidFill>
                  <a:srgbClr val="009900"/>
                </a:solidFill>
                <a:latin typeface="+mj-lt"/>
              </a:rPr>
              <a:t>наизусть стихи, потешки.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Называет </a:t>
            </a:r>
            <a:r>
              <a:rPr lang="ru-RU" sz="2400" b="1" dirty="0">
                <a:solidFill>
                  <a:srgbClr val="009900"/>
                </a:solidFill>
                <a:latin typeface="+mj-lt"/>
              </a:rPr>
              <a:t>свои имя, фамилию, сколько лет, город, где живёт.  </a:t>
            </a:r>
          </a:p>
        </p:txBody>
      </p:sp>
    </p:spTree>
    <p:extLst>
      <p:ext uri="{BB962C8B-B14F-4D97-AF65-F5344CB8AC3E}">
        <p14:creationId xmlns:p14="http://schemas.microsoft.com/office/powerpoint/2010/main" xmlns="" val="279891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1628800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b="1" dirty="0" smtClean="0">
              <a:solidFill>
                <a:srgbClr val="0099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692696"/>
            <a:ext cx="72008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7030A0"/>
                </a:solidFill>
                <a:latin typeface="+mj-lt"/>
              </a:rPr>
              <a:t>Окружающий </a:t>
            </a:r>
            <a:r>
              <a:rPr lang="ru-RU" sz="2800" b="1" dirty="0" smtClean="0">
                <a:solidFill>
                  <a:srgbClr val="7030A0"/>
                </a:solidFill>
                <a:latin typeface="+mj-lt"/>
              </a:rPr>
              <a:t>мир</a:t>
            </a:r>
          </a:p>
          <a:p>
            <a:pPr lvl="0"/>
            <a:endParaRPr lang="ru-RU" sz="2400" b="1" dirty="0">
              <a:solidFill>
                <a:srgbClr val="009900"/>
              </a:solidFill>
              <a:latin typeface="+mj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9900"/>
                </a:solidFill>
                <a:latin typeface="+mj-lt"/>
              </a:rPr>
              <a:t>Различает овощи, фрукты и ягоды.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9900"/>
                </a:solidFill>
                <a:latin typeface="+mj-lt"/>
              </a:rPr>
              <a:t>Знает насекомых.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9900"/>
                </a:solidFill>
                <a:latin typeface="+mj-lt"/>
              </a:rPr>
              <a:t>Называет домашних животных.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9900"/>
                </a:solidFill>
                <a:latin typeface="+mj-lt"/>
              </a:rPr>
              <a:t>Угадывает времена года по картинкам, знает их приметы.</a:t>
            </a:r>
          </a:p>
        </p:txBody>
      </p:sp>
      <p:pic>
        <p:nvPicPr>
          <p:cNvPr id="48132" name="Picture 4" descr="https://banner2.kisspng.com/20180209/klw/kisspng-stock-photography-magnifying-glass-clip-art-take-a-magnifying-glass-to-observe-things-girls-5a7e776a0d41f5.5940977915182375460543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625" b="99500" l="1000" r="97889">
                        <a14:foregroundMark x1="38222" y1="60375" x2="38222" y2="60375"/>
                        <a14:foregroundMark x1="33000" y1="66250" x2="33000" y2="6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18767">
            <a:off x="3879252" y="3233019"/>
            <a:ext cx="388843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134" name="Picture 6" descr="http://galerey-room.ru/images/042149_138534250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25144"/>
            <a:ext cx="1224490" cy="108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712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3" y="683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620688"/>
            <a:ext cx="676875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0070C0"/>
                </a:solidFill>
                <a:latin typeface="+mj-lt"/>
              </a:rPr>
              <a:t>На заметку</a:t>
            </a:r>
          </a:p>
          <a:p>
            <a:pPr lvl="0"/>
            <a:endParaRPr lang="ru-RU" sz="2400" b="1" dirty="0">
              <a:solidFill>
                <a:srgbClr val="FF0000"/>
              </a:solidFill>
              <a:latin typeface="+mj-lt"/>
            </a:endParaRPr>
          </a:p>
          <a:p>
            <a:pPr lvl="0"/>
            <a:r>
              <a:rPr lang="ru-RU" sz="2400" b="1" dirty="0">
                <a:solidFill>
                  <a:srgbClr val="FF0000"/>
                </a:solidFill>
                <a:latin typeface="+mj-lt"/>
              </a:rPr>
              <a:t>На данном этапе очень важно, учитывая возрастные особенности ребёнка, воспитывать в нём доброту, вежливость, ответственность, отзывчивость, любовь к труду. 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90568"/>
            <a:ext cx="4389437" cy="324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3382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476672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7030A0"/>
                </a:solidFill>
                <a:latin typeface="+mj-lt"/>
              </a:rPr>
              <a:t>Психологическое </a:t>
            </a:r>
            <a:r>
              <a:rPr lang="ru-RU" sz="2800" b="1" dirty="0">
                <a:solidFill>
                  <a:srgbClr val="7030A0"/>
                </a:solidFill>
                <a:latin typeface="+mj-lt"/>
              </a:rPr>
              <a:t>развитие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124744"/>
            <a:ext cx="698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b="1" dirty="0" smtClean="0">
              <a:solidFill>
                <a:srgbClr val="009900"/>
              </a:solidFill>
            </a:endParaRPr>
          </a:p>
          <a:p>
            <a:pPr lvl="0"/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Чтобы  выстроить логическую и грамотную линию воспитания важно  учитывать психологические особенности детей </a:t>
            </a:r>
            <a:r>
              <a:rPr lang="ru-RU" sz="2400" b="1" dirty="0">
                <a:solidFill>
                  <a:srgbClr val="009900"/>
                </a:solidFill>
                <a:latin typeface="+mj-lt"/>
              </a:rPr>
              <a:t>4-5 лет, от которых зависит поведение и становление личности. 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0217" y="3429000"/>
            <a:ext cx="4603605" cy="275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7893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1628800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b="1" dirty="0" smtClean="0">
              <a:solidFill>
                <a:srgbClr val="0099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260648"/>
            <a:ext cx="7488832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7030A0"/>
                </a:solidFill>
                <a:latin typeface="+mj-lt"/>
              </a:rPr>
              <a:t>Повседневные навыки </a:t>
            </a:r>
          </a:p>
          <a:p>
            <a:r>
              <a:rPr lang="ru-RU" sz="2000" b="1" dirty="0" smtClean="0">
                <a:solidFill>
                  <a:srgbClr val="009900"/>
                </a:solidFill>
              </a:rPr>
              <a:t>1. </a:t>
            </a:r>
            <a:r>
              <a:rPr lang="ru-RU" sz="2000" b="1" dirty="0">
                <a:solidFill>
                  <a:srgbClr val="009900"/>
                </a:solidFill>
              </a:rPr>
              <a:t>Ребенок </a:t>
            </a:r>
            <a:r>
              <a:rPr lang="ru-RU" sz="2000" b="1" dirty="0" smtClean="0">
                <a:solidFill>
                  <a:srgbClr val="009900"/>
                </a:solidFill>
              </a:rPr>
              <a:t>застегивает </a:t>
            </a:r>
            <a:r>
              <a:rPr lang="ru-RU" sz="2000" b="1" dirty="0">
                <a:solidFill>
                  <a:srgbClr val="009900"/>
                </a:solidFill>
              </a:rPr>
              <a:t>пуговки, молнии и развязывает шнурки.</a:t>
            </a:r>
            <a:br>
              <a:rPr lang="ru-RU" sz="2000" b="1" dirty="0">
                <a:solidFill>
                  <a:srgbClr val="009900"/>
                </a:solidFill>
              </a:rPr>
            </a:br>
            <a:r>
              <a:rPr lang="ru-RU" sz="2000" b="1" dirty="0">
                <a:solidFill>
                  <a:srgbClr val="009900"/>
                </a:solidFill>
              </a:rPr>
              <a:t>2. Может самостоятельно умываться, пользоваться мылом, втираться полотенцем; частить зубы;</a:t>
            </a:r>
          </a:p>
          <a:p>
            <a:r>
              <a:rPr lang="ru-RU" sz="2000" b="1" dirty="0">
                <a:solidFill>
                  <a:srgbClr val="009900"/>
                </a:solidFill>
              </a:rPr>
              <a:t>3. Помогает </a:t>
            </a:r>
            <a:r>
              <a:rPr lang="ru-RU" sz="2000" b="1" dirty="0" smtClean="0">
                <a:solidFill>
                  <a:srgbClr val="009900"/>
                </a:solidFill>
              </a:rPr>
              <a:t>накрывать </a:t>
            </a:r>
            <a:r>
              <a:rPr lang="ru-RU" sz="2000" b="1" dirty="0">
                <a:solidFill>
                  <a:srgbClr val="009900"/>
                </a:solidFill>
              </a:rPr>
              <a:t>на стол, наливает себе не горячее питье в чашку. Ест самостоятельно, не проливая  пищу. Убирает за собой </a:t>
            </a:r>
            <a:r>
              <a:rPr lang="ru-RU" sz="2000" b="1" dirty="0" smtClean="0">
                <a:solidFill>
                  <a:srgbClr val="009900"/>
                </a:solidFill>
              </a:rPr>
              <a:t>посуду. </a:t>
            </a:r>
            <a:r>
              <a:rPr lang="ru-RU" sz="2000" b="1" dirty="0">
                <a:solidFill>
                  <a:srgbClr val="009900"/>
                </a:solidFill>
              </a:rPr>
              <a:t>Отлично обращаться с ложкой и вилкой, салфеткой</a:t>
            </a:r>
          </a:p>
          <a:p>
            <a:r>
              <a:rPr lang="ru-RU" sz="2000" b="1" dirty="0">
                <a:solidFill>
                  <a:srgbClr val="009900"/>
                </a:solidFill>
              </a:rPr>
              <a:t>4.Может самостоятельно одеваться, застёгивать пуговицы, молнии, обуваться, используя помощь взрослых в трудных случаях (шнурование, завязывание). </a:t>
            </a:r>
          </a:p>
          <a:p>
            <a:r>
              <a:rPr lang="ru-RU" sz="2000" b="1" dirty="0">
                <a:solidFill>
                  <a:srgbClr val="009900"/>
                </a:solidFill>
              </a:rPr>
              <a:t>5. </a:t>
            </a:r>
            <a:r>
              <a:rPr lang="ru-RU" sz="2000" b="1" dirty="0" smtClean="0">
                <a:solidFill>
                  <a:srgbClr val="009900"/>
                </a:solidFill>
              </a:rPr>
              <a:t>Расчёсывает </a:t>
            </a:r>
            <a:r>
              <a:rPr lang="ru-RU" sz="2000" b="1" dirty="0">
                <a:solidFill>
                  <a:srgbClr val="009900"/>
                </a:solidFill>
              </a:rPr>
              <a:t>короткие волосы; </a:t>
            </a:r>
          </a:p>
          <a:p>
            <a:r>
              <a:rPr lang="ru-RU" sz="2000" b="1" dirty="0">
                <a:solidFill>
                  <a:srgbClr val="009900"/>
                </a:solidFill>
              </a:rPr>
              <a:t>6</a:t>
            </a:r>
            <a:r>
              <a:rPr lang="ru-RU" sz="2000" b="1" dirty="0" smtClean="0">
                <a:solidFill>
                  <a:srgbClr val="009900"/>
                </a:solidFill>
              </a:rPr>
              <a:t>.</a:t>
            </a:r>
            <a:r>
              <a:rPr lang="ru-RU" sz="2000" b="1" dirty="0">
                <a:solidFill>
                  <a:srgbClr val="009900"/>
                </a:solidFill>
              </a:rPr>
              <a:t> </a:t>
            </a:r>
            <a:r>
              <a:rPr lang="ru-RU" sz="2000" b="1" dirty="0" smtClean="0">
                <a:solidFill>
                  <a:srgbClr val="009900"/>
                </a:solidFill>
              </a:rPr>
              <a:t>Должен не ломать</a:t>
            </a:r>
            <a:r>
              <a:rPr lang="ru-RU" sz="2000" b="1" dirty="0">
                <a:solidFill>
                  <a:srgbClr val="009900"/>
                </a:solidFill>
              </a:rPr>
              <a:t>, не разбрасывать </a:t>
            </a:r>
            <a:r>
              <a:rPr lang="ru-RU" sz="2000" b="1" dirty="0" smtClean="0">
                <a:solidFill>
                  <a:srgbClr val="009900"/>
                </a:solidFill>
              </a:rPr>
              <a:t>игрушки; </a:t>
            </a:r>
            <a:r>
              <a:rPr lang="ru-RU" sz="2000" b="1" dirty="0">
                <a:solidFill>
                  <a:srgbClr val="009900"/>
                </a:solidFill>
              </a:rPr>
              <a:t> после игры убирать на место.</a:t>
            </a:r>
          </a:p>
          <a:p>
            <a:r>
              <a:rPr lang="ru-RU" sz="2000" b="1" dirty="0">
                <a:solidFill>
                  <a:srgbClr val="009900"/>
                </a:solidFill>
              </a:rPr>
              <a:t>7. </a:t>
            </a:r>
            <a:r>
              <a:rPr lang="ru-RU" sz="2000" b="1" dirty="0" smtClean="0">
                <a:solidFill>
                  <a:srgbClr val="009900"/>
                </a:solidFill>
              </a:rPr>
              <a:t>Может сам  </a:t>
            </a:r>
            <a:r>
              <a:rPr lang="ru-RU" sz="2000" b="1" dirty="0">
                <a:solidFill>
                  <a:srgbClr val="009900"/>
                </a:solidFill>
              </a:rPr>
              <a:t>выворачивать на правую сторону всю свою одежду и аккуратно развешивать по своим местам. </a:t>
            </a:r>
          </a:p>
          <a:p>
            <a:r>
              <a:rPr lang="ru-RU" sz="2000" b="1" dirty="0">
                <a:solidFill>
                  <a:srgbClr val="009900"/>
                </a:solidFill>
              </a:rPr>
              <a:t>8. Должен сам за собой заправлять кровать </a:t>
            </a:r>
            <a:r>
              <a:rPr lang="ru-RU" sz="2000" b="1" dirty="0" smtClean="0">
                <a:solidFill>
                  <a:srgbClr val="009900"/>
                </a:solidFill>
              </a:rPr>
              <a:t>(взрослый </a:t>
            </a:r>
            <a:r>
              <a:rPr lang="ru-RU" sz="2000" b="1" dirty="0">
                <a:solidFill>
                  <a:srgbClr val="009900"/>
                </a:solidFill>
              </a:rPr>
              <a:t>потом сам поправляет все получившиеся складочки).</a:t>
            </a:r>
          </a:p>
          <a:p>
            <a:r>
              <a:rPr lang="ru-RU" sz="2000" b="1" dirty="0">
                <a:solidFill>
                  <a:srgbClr val="009900"/>
                </a:solidFill>
              </a:rPr>
              <a:t>9. </a:t>
            </a:r>
            <a:r>
              <a:rPr lang="ru-RU" sz="2000" b="1" dirty="0" smtClean="0">
                <a:solidFill>
                  <a:srgbClr val="009900"/>
                </a:solidFill>
              </a:rPr>
              <a:t>Ребенок </a:t>
            </a:r>
            <a:r>
              <a:rPr lang="ru-RU" sz="2000" b="1" dirty="0">
                <a:solidFill>
                  <a:srgbClr val="009900"/>
                </a:solidFill>
              </a:rPr>
              <a:t>полностью самостоятельно ходит в туалет, пользуется туалетной бумагой и сам моет руки.</a:t>
            </a:r>
          </a:p>
          <a:p>
            <a:pPr lvl="0"/>
            <a:endParaRPr lang="ru-RU" sz="2400" b="1" dirty="0">
              <a:solidFill>
                <a:srgbClr val="0099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381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1628800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b="1" dirty="0" smtClean="0">
              <a:solidFill>
                <a:srgbClr val="0099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404664"/>
            <a:ext cx="66247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7030A0"/>
                </a:solidFill>
                <a:latin typeface="+mj-lt"/>
              </a:rPr>
              <a:t>Физическое развитие </a:t>
            </a:r>
          </a:p>
          <a:p>
            <a:pPr lvl="0"/>
            <a:endParaRPr lang="ru-RU" sz="2400" b="1" dirty="0">
              <a:solidFill>
                <a:srgbClr val="009900"/>
              </a:solidFill>
              <a:latin typeface="+mj-lt"/>
            </a:endParaRPr>
          </a:p>
          <a:p>
            <a:pPr lvl="0"/>
            <a:r>
              <a:rPr lang="ru-RU" sz="2400" b="1" dirty="0">
                <a:solidFill>
                  <a:srgbClr val="009900"/>
                </a:solidFill>
                <a:latin typeface="+mj-lt"/>
              </a:rPr>
              <a:t>Большое значение имеют возрастные особенности детей 4-5 лет в плане физического развития. Родители должны ориентироваться на показатели нормы, чтобы вовремя заметить отклонения и исправить их, если это возможно. </a:t>
            </a:r>
          </a:p>
        </p:txBody>
      </p:sp>
      <p:pic>
        <p:nvPicPr>
          <p:cNvPr id="57350" name="Picture 6" descr="https://spinous.ru/wp-content/uploads/2017/04/Pravila-v-detskom-vozras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5037" y="3539281"/>
            <a:ext cx="4538019" cy="270626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542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1628800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b="1" dirty="0" smtClean="0">
              <a:solidFill>
                <a:srgbClr val="0099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07506" y="548681"/>
            <a:ext cx="765698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9900"/>
                </a:solidFill>
                <a:latin typeface="+mj-lt"/>
              </a:rPr>
              <a:t>Общие физические возможности детей в 4-5 </a:t>
            </a:r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лет существенно </a:t>
            </a:r>
            <a:r>
              <a:rPr lang="ru-RU" sz="2400" b="1" dirty="0">
                <a:solidFill>
                  <a:srgbClr val="009900"/>
                </a:solidFill>
                <a:latin typeface="+mj-lt"/>
              </a:rPr>
              <a:t>возрастают. </a:t>
            </a:r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Улучшается координация.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Моторика активно развивается.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Ребёнок </a:t>
            </a:r>
            <a:r>
              <a:rPr lang="ru-RU" sz="2400" b="1" dirty="0">
                <a:solidFill>
                  <a:srgbClr val="009900"/>
                </a:solidFill>
                <a:latin typeface="+mj-lt"/>
              </a:rPr>
              <a:t>становится ловким и быстрым.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9900"/>
                </a:solidFill>
                <a:latin typeface="+mj-lt"/>
              </a:rPr>
              <a:t>Мышцы растут быстро, но неравномерно. </a:t>
            </a:r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Из-за </a:t>
            </a:r>
            <a:r>
              <a:rPr lang="ru-RU" sz="2400" b="1" dirty="0">
                <a:solidFill>
                  <a:srgbClr val="009900"/>
                </a:solidFill>
                <a:latin typeface="+mj-lt"/>
              </a:rPr>
              <a:t>этого ребёнок 4-5 лет мгновенно устаёт.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Средняя </a:t>
            </a:r>
            <a:r>
              <a:rPr lang="ru-RU" sz="2400" b="1" dirty="0">
                <a:solidFill>
                  <a:srgbClr val="009900"/>
                </a:solidFill>
                <a:latin typeface="+mj-lt"/>
              </a:rPr>
              <a:t>прибавка роста за год должна составлять 5-7 см, массы тела — до 2 кг. </a:t>
            </a:r>
            <a:endParaRPr lang="ru-RU" sz="2400" b="1" dirty="0" smtClean="0">
              <a:solidFill>
                <a:srgbClr val="009900"/>
              </a:solidFill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9900"/>
                </a:solidFill>
              </a:rPr>
              <a:t>Скелет отличается гибкостью, поэтому силовые упражнения противопоказаны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9900"/>
                </a:solidFill>
              </a:rPr>
              <a:t> Возрастает потребность организма в кислороде. Брюшной тип дыхания заменяется грудным. Увеличивается </a:t>
            </a:r>
            <a:r>
              <a:rPr lang="ru-RU" sz="2400" b="1" dirty="0" smtClean="0">
                <a:solidFill>
                  <a:srgbClr val="009900"/>
                </a:solidFill>
              </a:rPr>
              <a:t>объём лёгких.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9900"/>
                </a:solidFill>
              </a:rPr>
              <a:t>Р</a:t>
            </a:r>
            <a:r>
              <a:rPr lang="ru-RU" sz="2400" b="1" dirty="0" smtClean="0">
                <a:solidFill>
                  <a:srgbClr val="009900"/>
                </a:solidFill>
              </a:rPr>
              <a:t>итм </a:t>
            </a:r>
            <a:r>
              <a:rPr lang="ru-RU" sz="2400" b="1" dirty="0">
                <a:solidFill>
                  <a:srgbClr val="009900"/>
                </a:solidFill>
              </a:rPr>
              <a:t>сердечных сокращений легко </a:t>
            </a:r>
            <a:r>
              <a:rPr lang="ru-RU" sz="2400" b="1" dirty="0" smtClean="0">
                <a:solidFill>
                  <a:srgbClr val="009900"/>
                </a:solidFill>
              </a:rPr>
              <a:t>нарушается.</a:t>
            </a:r>
            <a:endParaRPr lang="ru-RU" sz="2400" b="1" dirty="0">
              <a:solidFill>
                <a:srgbClr val="0099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9900"/>
                </a:solidFill>
              </a:rPr>
              <a:t>Этот возраст называется «золотой порой» развития сенсорных способностей.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0099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781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1628800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b="1" dirty="0" smtClean="0">
              <a:solidFill>
                <a:srgbClr val="0099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476672"/>
            <a:ext cx="78488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9900"/>
                </a:solidFill>
                <a:latin typeface="+mj-lt"/>
              </a:rPr>
              <a:t>Ещё одна физическая особенность этого возраста: хрусталик глаза отличается плоской формой — поэтому отмечается развитие дальнозоркости.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Барабанная </a:t>
            </a:r>
            <a:r>
              <a:rPr lang="ru-RU" sz="2400" b="1" dirty="0">
                <a:solidFill>
                  <a:srgbClr val="009900"/>
                </a:solidFill>
                <a:latin typeface="+mj-lt"/>
              </a:rPr>
              <a:t>перепонка в этом возрасте нежна и легкоранима. Отсюда — особая чувствительность к шуму.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Нервные </a:t>
            </a:r>
            <a:r>
              <a:rPr lang="ru-RU" sz="2400" b="1" dirty="0">
                <a:solidFill>
                  <a:srgbClr val="009900"/>
                </a:solidFill>
                <a:latin typeface="+mj-lt"/>
              </a:rPr>
              <a:t>процессы далеки от совершенства. </a:t>
            </a:r>
            <a:endParaRPr lang="ru-RU" sz="2400" b="1" dirty="0" smtClean="0">
              <a:solidFill>
                <a:srgbClr val="009900"/>
              </a:solidFill>
              <a:latin typeface="+mj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Процесс </a:t>
            </a:r>
            <a:r>
              <a:rPr lang="ru-RU" sz="2400" b="1" dirty="0">
                <a:solidFill>
                  <a:srgbClr val="009900"/>
                </a:solidFill>
                <a:latin typeface="+mj-lt"/>
              </a:rPr>
              <a:t>возбуждения </a:t>
            </a:r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преобладает и в моменты </a:t>
            </a:r>
            <a:r>
              <a:rPr lang="ru-RU" sz="2400" b="1" dirty="0">
                <a:solidFill>
                  <a:srgbClr val="009900"/>
                </a:solidFill>
                <a:latin typeface="+mj-lt"/>
              </a:rPr>
              <a:t>обиды не избежать бурных эмоциональных </a:t>
            </a:r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реакций.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9900"/>
                </a:solidFill>
              </a:rPr>
              <a:t>Усиливается эффективность воспитательных мер, направленных на нервные процессы.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9900"/>
                </a:solidFill>
              </a:rPr>
              <a:t>Быстрое </a:t>
            </a:r>
            <a:r>
              <a:rPr lang="ru-RU" sz="2400" b="1" dirty="0">
                <a:solidFill>
                  <a:srgbClr val="009900"/>
                </a:solidFill>
              </a:rPr>
              <a:t>образование условно-рефлекторных связей.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9900"/>
                </a:solidFill>
              </a:rPr>
              <a:t>Условное </a:t>
            </a:r>
            <a:r>
              <a:rPr lang="ru-RU" sz="2400" b="1" dirty="0">
                <a:solidFill>
                  <a:srgbClr val="009900"/>
                </a:solidFill>
              </a:rPr>
              <a:t>торможение формируется с трудом. Поэтому, что-то один раз запретив ребёнку, не нужно ждать, что это отпечатается в его памяти навсегда. </a:t>
            </a:r>
          </a:p>
          <a:p>
            <a:pPr lvl="0"/>
            <a:endParaRPr lang="ru-RU" sz="2400" b="1" dirty="0">
              <a:solidFill>
                <a:srgbClr val="0099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717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3" y="683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404664"/>
            <a:ext cx="69127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На заметку</a:t>
            </a:r>
          </a:p>
          <a:p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052736"/>
            <a:ext cx="71287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+mj-lt"/>
              </a:rPr>
              <a:t>Именно начиная с этого возраста, ребёнку нужно объяснить, что такое здоровый образ жизни и приучать его к его особенностям. Лёгкая гимнастика, режим дня, постоянные прогулки, правильное питание помогут маленькому человечку соответствовать физическому развитию своих сверстников. </a:t>
            </a: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3" y="3746657"/>
            <a:ext cx="4671167" cy="2606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0426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1628800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b="1" dirty="0" smtClean="0">
              <a:solidFill>
                <a:srgbClr val="0099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620689"/>
            <a:ext cx="69127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7030A0"/>
                </a:solidFill>
                <a:latin typeface="+mj-lt"/>
              </a:rPr>
              <a:t>Советы родителям</a:t>
            </a:r>
          </a:p>
          <a:p>
            <a:pPr lvl="0"/>
            <a:endParaRPr lang="ru-RU" sz="2400" b="1" dirty="0">
              <a:solidFill>
                <a:srgbClr val="009900"/>
              </a:solidFill>
              <a:latin typeface="+mj-lt"/>
            </a:endParaRPr>
          </a:p>
          <a:p>
            <a:pPr lvl="0"/>
            <a:r>
              <a:rPr lang="ru-RU" sz="2400" b="1" dirty="0">
                <a:solidFill>
                  <a:srgbClr val="009900"/>
                </a:solidFill>
                <a:latin typeface="+mj-lt"/>
              </a:rPr>
              <a:t> Учитывая все выше перечисленные особенности развития ребёнка 4-5 лет, родители смогут извлечь из них максимальную пользу, чтобы воспитать полноценную личность и качественно подготовить малыша к школе. Важно в этом возрасте построить отношения со своим малышом следующим образом: </a:t>
            </a:r>
          </a:p>
        </p:txBody>
      </p:sp>
    </p:spTree>
    <p:extLst>
      <p:ext uri="{BB962C8B-B14F-4D97-AF65-F5344CB8AC3E}">
        <p14:creationId xmlns:p14="http://schemas.microsoft.com/office/powerpoint/2010/main" xmlns="" val="406189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1628800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b="1" dirty="0" smtClean="0">
              <a:solidFill>
                <a:srgbClr val="0099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1052736"/>
            <a:ext cx="74888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9900"/>
                </a:solidFill>
                <a:latin typeface="+mj-lt"/>
              </a:rPr>
              <a:t>Запретов, правил и законов не должно быть очень много: в силу своих психических возрастных особенностей ребёнок не сможет выполнять их все. Напротив, если их будет запредельное количество, приготовьтесь к войне: малыш устроит протест.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009900"/>
              </a:solidFill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9900"/>
                </a:solidFill>
                <a:latin typeface="+mj-lt"/>
              </a:rPr>
              <a:t> Сдержанно реагируйте на справедливую обиду и гнев ребёнка.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009900"/>
              </a:solidFill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9900"/>
                </a:solidFill>
                <a:latin typeface="+mj-lt"/>
              </a:rPr>
              <a:t>Рассказывайте ему о своих чувствах, переживаниях. Так он будет лучше понимать вас и окружающих людей. 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381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1628800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b="1" dirty="0" smtClean="0">
              <a:solidFill>
                <a:srgbClr val="0099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1196751"/>
            <a:ext cx="66247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9900"/>
                </a:solidFill>
                <a:latin typeface="+mj-lt"/>
              </a:rPr>
              <a:t>Разбирайте с ним особенности и детали любых сложных этических ситуаций, в которые он попадает во дворе и в детском саду.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009900"/>
              </a:solidFill>
              <a:latin typeface="+mj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9900"/>
                </a:solidFill>
                <a:latin typeface="+mj-lt"/>
              </a:rPr>
              <a:t>Не перегружайте его совесть. Не нужно постоянно говорить ему об его ошибках: появится уничтожающее чувство вины, страх, мстительность, пассивность. </a:t>
            </a:r>
          </a:p>
        </p:txBody>
      </p:sp>
    </p:spTree>
    <p:extLst>
      <p:ext uri="{BB962C8B-B14F-4D97-AF65-F5344CB8AC3E}">
        <p14:creationId xmlns:p14="http://schemas.microsoft.com/office/powerpoint/2010/main" xmlns="" val="151369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1628800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b="1" dirty="0" smtClean="0">
              <a:solidFill>
                <a:srgbClr val="0099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0006" y="601217"/>
            <a:ext cx="734845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9900"/>
                </a:solidFill>
                <a:latin typeface="+mj-lt"/>
              </a:rPr>
              <a:t>Ребёнку 4-5 лет не нужно рассказывать страшные истории, показывать ужастики, рассуждать о смерти и болезнях. </a:t>
            </a:r>
            <a:endParaRPr lang="ru-RU" sz="2400" b="1" dirty="0" smtClean="0">
              <a:solidFill>
                <a:srgbClr val="009900"/>
              </a:solidFill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Интересуйтесь </a:t>
            </a:r>
            <a:r>
              <a:rPr lang="ru-RU" sz="2400" b="1" dirty="0">
                <a:solidFill>
                  <a:srgbClr val="009900"/>
                </a:solidFill>
                <a:latin typeface="+mj-lt"/>
              </a:rPr>
              <a:t>творческими особенностями и успехами своего малыша. Но не </a:t>
            </a:r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критикуйте.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Разрешайте </a:t>
            </a:r>
            <a:r>
              <a:rPr lang="ru-RU" sz="2400" b="1" dirty="0">
                <a:solidFill>
                  <a:srgbClr val="009900"/>
                </a:solidFill>
                <a:latin typeface="+mj-lt"/>
              </a:rPr>
              <a:t>ему как можно больше играть со своими сверстниками. </a:t>
            </a:r>
            <a:endParaRPr lang="ru-RU" sz="2400" b="1" dirty="0" smtClean="0">
              <a:solidFill>
                <a:srgbClr val="009900"/>
              </a:solidFill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Отвечайте </a:t>
            </a:r>
            <a:r>
              <a:rPr lang="ru-RU" sz="2400" b="1" dirty="0">
                <a:solidFill>
                  <a:srgbClr val="009900"/>
                </a:solidFill>
                <a:latin typeface="+mj-lt"/>
              </a:rPr>
              <a:t>на любые вопросы, интересуйтесь его </a:t>
            </a:r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мнением.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Подскажите </a:t>
            </a:r>
            <a:r>
              <a:rPr lang="ru-RU" sz="2400" b="1" dirty="0">
                <a:solidFill>
                  <a:srgbClr val="009900"/>
                </a:solidFill>
                <a:latin typeface="+mj-lt"/>
              </a:rPr>
              <a:t>способы самостоятельного поиска информации. </a:t>
            </a:r>
            <a:endParaRPr lang="ru-RU" sz="2400" b="1" dirty="0" smtClean="0">
              <a:solidFill>
                <a:srgbClr val="009900"/>
              </a:solidFill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Играйте </a:t>
            </a:r>
            <a:r>
              <a:rPr lang="ru-RU" sz="2400" b="1" dirty="0">
                <a:solidFill>
                  <a:srgbClr val="009900"/>
                </a:solidFill>
                <a:latin typeface="+mj-lt"/>
              </a:rPr>
              <a:t>с ним дома. </a:t>
            </a:r>
            <a:endParaRPr lang="ru-RU" sz="2400" b="1" dirty="0" smtClean="0">
              <a:solidFill>
                <a:srgbClr val="009900"/>
              </a:solidFill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Читайте </a:t>
            </a:r>
            <a:r>
              <a:rPr lang="ru-RU" sz="2400" b="1" dirty="0">
                <a:solidFill>
                  <a:srgbClr val="009900"/>
                </a:solidFill>
                <a:latin typeface="+mj-lt"/>
              </a:rPr>
              <a:t>книги. </a:t>
            </a:r>
            <a:endParaRPr lang="ru-RU" sz="2400" b="1" dirty="0" smtClean="0">
              <a:solidFill>
                <a:srgbClr val="009900"/>
              </a:solidFill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Закрепляйте </a:t>
            </a:r>
            <a:r>
              <a:rPr lang="ru-RU" sz="2400" b="1" dirty="0">
                <a:solidFill>
                  <a:srgbClr val="009900"/>
                </a:solidFill>
                <a:latin typeface="+mj-lt"/>
              </a:rPr>
              <a:t>любые полученные знания. </a:t>
            </a:r>
          </a:p>
        </p:txBody>
      </p:sp>
    </p:spTree>
    <p:extLst>
      <p:ext uri="{BB962C8B-B14F-4D97-AF65-F5344CB8AC3E}">
        <p14:creationId xmlns:p14="http://schemas.microsoft.com/office/powerpoint/2010/main" xmlns="" val="82627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1628800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b="1" dirty="0" smtClean="0">
              <a:solidFill>
                <a:srgbClr val="0099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980728"/>
            <a:ext cx="7272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Все </a:t>
            </a:r>
            <a:r>
              <a:rPr lang="ru-RU" sz="2400" b="1" dirty="0">
                <a:solidFill>
                  <a:srgbClr val="009900"/>
                </a:solidFill>
                <a:latin typeface="+mj-lt"/>
              </a:rPr>
              <a:t>выше перечисленные возрастные особенности развития детей 4-5 лет являются ориентиром. </a:t>
            </a:r>
          </a:p>
          <a:p>
            <a:pPr lvl="0"/>
            <a:endParaRPr lang="ru-RU" sz="2400" b="1" dirty="0">
              <a:solidFill>
                <a:srgbClr val="009900"/>
              </a:solidFill>
              <a:latin typeface="+mj-lt"/>
            </a:endParaRPr>
          </a:p>
          <a:p>
            <a:pPr lvl="0"/>
            <a:r>
              <a:rPr lang="ru-RU" sz="2400" b="1" dirty="0">
                <a:solidFill>
                  <a:srgbClr val="009900"/>
                </a:solidFill>
                <a:latin typeface="+mj-lt"/>
              </a:rPr>
              <a:t>Зная о них, гораздо легче направить малыша в нужное русло, разобраться в его внутреннем мире, помочь справиться с теми трудностями, которыми чреват данный период. Такая политика позволит качественно подготовить дошкольника к предстоящей учёбе в школе и облегчить социальную адаптацию. </a:t>
            </a:r>
          </a:p>
        </p:txBody>
      </p:sp>
    </p:spTree>
    <p:extLst>
      <p:ext uri="{BB962C8B-B14F-4D97-AF65-F5344CB8AC3E}">
        <p14:creationId xmlns:p14="http://schemas.microsoft.com/office/powerpoint/2010/main" xmlns="" val="402112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1628800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b="1" dirty="0" smtClean="0">
              <a:solidFill>
                <a:srgbClr val="0099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764704"/>
            <a:ext cx="633670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7030A0"/>
                </a:solidFill>
                <a:latin typeface="+mj-lt"/>
              </a:rPr>
              <a:t>Стремление к </a:t>
            </a:r>
            <a:r>
              <a:rPr lang="ru-RU" sz="2800" b="1" dirty="0" smtClean="0">
                <a:solidFill>
                  <a:srgbClr val="7030A0"/>
                </a:solidFill>
                <a:latin typeface="+mj-lt"/>
              </a:rPr>
              <a:t>самостоятельности</a:t>
            </a:r>
            <a:endParaRPr lang="en-US" sz="2800" b="1" dirty="0">
              <a:solidFill>
                <a:srgbClr val="7030A0"/>
              </a:solidFill>
              <a:latin typeface="+mj-lt"/>
            </a:endParaRPr>
          </a:p>
          <a:p>
            <a:pPr lvl="0"/>
            <a:endParaRPr lang="en-US" sz="2400" b="1" dirty="0">
              <a:solidFill>
                <a:srgbClr val="009900"/>
              </a:solidFill>
              <a:latin typeface="+mj-lt"/>
            </a:endParaRPr>
          </a:p>
          <a:p>
            <a:pPr lvl="0"/>
            <a:r>
              <a:rPr lang="ru-RU" sz="2400" b="1" dirty="0">
                <a:solidFill>
                  <a:srgbClr val="009900"/>
                </a:solidFill>
                <a:latin typeface="+mj-lt"/>
              </a:rPr>
              <a:t> </a:t>
            </a:r>
            <a:endParaRPr lang="ru-RU" sz="2400" b="1" dirty="0" smtClean="0">
              <a:solidFill>
                <a:srgbClr val="009900"/>
              </a:solidFill>
              <a:latin typeface="+mj-lt"/>
            </a:endParaRPr>
          </a:p>
          <a:p>
            <a:pPr lvl="0"/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Ребёнок </a:t>
            </a:r>
            <a:r>
              <a:rPr lang="ru-RU" sz="2400" b="1" dirty="0">
                <a:solidFill>
                  <a:srgbClr val="009900"/>
                </a:solidFill>
                <a:latin typeface="+mj-lt"/>
              </a:rPr>
              <a:t>этого возраста уже не нуждается в помощи и опеке взрослых. Открыто заявляет о своих правах и пытается устанавливать собственные правила. </a:t>
            </a:r>
          </a:p>
        </p:txBody>
      </p:sp>
      <p:pic>
        <p:nvPicPr>
          <p:cNvPr id="33796" name="Picture 4" descr="https://japsix.ru/wp-content/uploads/2014/06/kaprizy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262" b="100000" l="364" r="98364">
                        <a14:foregroundMark x1="88182" y1="38486" x2="88182" y2="38486"/>
                        <a14:foregroundMark x1="92545" y1="52997" x2="92545" y2="52997"/>
                        <a14:foregroundMark x1="77455" y1="17350" x2="77455" y2="17350"/>
                        <a14:foregroundMark x1="81091" y1="20189" x2="81091" y2="20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4673" y="4511302"/>
            <a:ext cx="523875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442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1628800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b="1" dirty="0" smtClean="0">
              <a:solidFill>
                <a:srgbClr val="0099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764704"/>
            <a:ext cx="61596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mtClean="0">
                <a:solidFill>
                  <a:srgbClr val="7030A0"/>
                </a:solidFill>
                <a:latin typeface="+mj-lt"/>
              </a:rPr>
              <a:t>Спасибо за внимание!</a:t>
            </a:r>
            <a:endParaRPr lang="ru-RU" sz="28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9820" l="400" r="99900">
                        <a14:foregroundMark x1="35200" y1="89189" x2="35200" y2="89189"/>
                        <a14:foregroundMark x1="48000" y1="92072" x2="48000" y2="92072"/>
                        <a14:foregroundMark x1="62800" y1="91532" x2="62800" y2="91532"/>
                        <a14:foregroundMark x1="69900" y1="90270" x2="69900" y2="90270"/>
                        <a14:foregroundMark x1="75900" y1="90090" x2="75900" y2="90090"/>
                        <a14:foregroundMark x1="79200" y1="89189" x2="79200" y2="89189"/>
                        <a14:foregroundMark x1="81200" y1="89369" x2="81200" y2="89369"/>
                        <a14:foregroundMark x1="29800" y1="88288" x2="29800" y2="88288"/>
                        <a14:foregroundMark x1="25800" y1="87928" x2="25300" y2="87568"/>
                        <a14:foregroundMark x1="21100" y1="87568" x2="21100" y2="87568"/>
                        <a14:foregroundMark x1="19600" y1="87568" x2="19600" y2="87568"/>
                        <a14:foregroundMark x1="16000" y1="87928" x2="16000" y2="87928"/>
                        <a14:foregroundMark x1="13800" y1="88829" x2="13800" y2="88829"/>
                        <a14:foregroundMark x1="13700" y1="90631" x2="14000" y2="92613"/>
                        <a14:foregroundMark x1="15000" y1="93874" x2="15000" y2="93874"/>
                        <a14:foregroundMark x1="16200" y1="93514" x2="16200" y2="93514"/>
                        <a14:foregroundMark x1="18800" y1="93333" x2="20800" y2="93333"/>
                        <a14:foregroundMark x1="22500" y1="93333" x2="22500" y2="93333"/>
                        <a14:foregroundMark x1="15300" y1="85225" x2="15300" y2="85225"/>
                        <a14:foregroundMark x1="13800" y1="84324" x2="13800" y2="84324"/>
                        <a14:foregroundMark x1="12200" y1="84865" x2="12200" y2="84865"/>
                        <a14:foregroundMark x1="53000" y1="89189" x2="53000" y2="89189"/>
                        <a14:foregroundMark x1="59100" y1="87387" x2="59100" y2="87387"/>
                        <a14:foregroundMark x1="59500" y1="87387" x2="60000" y2="87568"/>
                        <a14:foregroundMark x1="61400" y1="87568" x2="62100" y2="87568"/>
                        <a14:foregroundMark x1="82700" y1="91532" x2="82700" y2="91532"/>
                        <a14:foregroundMark x1="82800" y1="84865" x2="82800" y2="84865"/>
                        <a14:foregroundMark x1="84300" y1="84865" x2="84300" y2="84865"/>
                        <a14:backgroundMark x1="11800" y1="61622" x2="11800" y2="61622"/>
                        <a14:backgroundMark x1="14700" y1="61081" x2="14700" y2="61081"/>
                        <a14:backgroundMark x1="21100" y1="44865" x2="21100" y2="44865"/>
                        <a14:backgroundMark x1="25900" y1="38378" x2="25900" y2="38378"/>
                        <a14:backgroundMark x1="25900" y1="38378" x2="25900" y2="38378"/>
                        <a14:backgroundMark x1="59600" y1="25766" x2="59600" y2="25766"/>
                        <a14:backgroundMark x1="59600" y1="25766" x2="59600" y2="25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99394"/>
            <a:ext cx="6078958" cy="3373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4061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1628800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b="1" dirty="0" smtClean="0">
              <a:solidFill>
                <a:srgbClr val="0099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79712" y="692696"/>
            <a:ext cx="6336704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7030A0"/>
                </a:solidFill>
                <a:latin typeface="+mj-lt"/>
              </a:rPr>
              <a:t>Этические </a:t>
            </a:r>
            <a:r>
              <a:rPr lang="ru-RU" sz="2800" b="1" dirty="0" smtClean="0">
                <a:solidFill>
                  <a:srgbClr val="7030A0"/>
                </a:solidFill>
                <a:latin typeface="+mj-lt"/>
              </a:rPr>
              <a:t>представления </a:t>
            </a:r>
            <a:endParaRPr lang="ru-RU" sz="2800" b="1" dirty="0">
              <a:solidFill>
                <a:srgbClr val="7030A0"/>
              </a:solidFill>
              <a:latin typeface="+mj-lt"/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endParaRPr lang="ru-RU" sz="2400" b="1" dirty="0" smtClean="0">
              <a:solidFill>
                <a:srgbClr val="009900"/>
              </a:solidFill>
              <a:latin typeface="+mj-lt"/>
            </a:endParaRPr>
          </a:p>
          <a:p>
            <a:pPr lvl="0"/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Дети </a:t>
            </a:r>
            <a:r>
              <a:rPr lang="ru-RU" sz="2400" b="1" dirty="0">
                <a:solidFill>
                  <a:srgbClr val="009900"/>
                </a:solidFill>
                <a:latin typeface="+mj-lt"/>
              </a:rPr>
              <a:t>этого возраста учатся понимать </a:t>
            </a:r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чувства </a:t>
            </a:r>
            <a:r>
              <a:rPr lang="ru-RU" sz="2400" b="1" dirty="0">
                <a:solidFill>
                  <a:srgbClr val="009900"/>
                </a:solidFill>
                <a:latin typeface="+mj-lt"/>
              </a:rPr>
              <a:t>других, сопереживать, выходить из трудных ситуаций в </a:t>
            </a:r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общении.</a:t>
            </a:r>
            <a:endParaRPr lang="ru-RU" sz="2400" b="1" dirty="0">
              <a:solidFill>
                <a:srgbClr val="009900"/>
              </a:solidFill>
              <a:latin typeface="+mj-lt"/>
            </a:endParaRPr>
          </a:p>
        </p:txBody>
      </p:sp>
      <p:pic>
        <p:nvPicPr>
          <p:cNvPr id="32770" name="Picture 2" descr="https://dsad18.ucoz.ru/0_77d99_fbcdebb4_X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603751"/>
            <a:ext cx="2688394" cy="223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275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1628800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b="1" dirty="0" smtClean="0">
              <a:solidFill>
                <a:srgbClr val="0099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620688"/>
            <a:ext cx="662473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7030A0"/>
                </a:solidFill>
                <a:latin typeface="+mj-lt"/>
              </a:rPr>
              <a:t>Творческие </a:t>
            </a:r>
            <a:r>
              <a:rPr lang="ru-RU" sz="2800" b="1" dirty="0" smtClean="0">
                <a:solidFill>
                  <a:srgbClr val="7030A0"/>
                </a:solidFill>
                <a:latin typeface="+mj-lt"/>
              </a:rPr>
              <a:t>способности </a:t>
            </a:r>
            <a:endParaRPr lang="ru-RU" sz="2800" b="1" dirty="0">
              <a:solidFill>
                <a:srgbClr val="7030A0"/>
              </a:solidFill>
              <a:latin typeface="+mj-lt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+mj-lt"/>
            </a:endParaRPr>
          </a:p>
          <a:p>
            <a:pPr lvl="0"/>
            <a:r>
              <a:rPr lang="ru-RU" sz="2400" b="1" dirty="0">
                <a:solidFill>
                  <a:srgbClr val="009900"/>
                </a:solidFill>
                <a:latin typeface="+mj-lt"/>
              </a:rPr>
              <a:t>В </a:t>
            </a:r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4-5 </a:t>
            </a:r>
            <a:r>
              <a:rPr lang="ru-RU" sz="2400" b="1" dirty="0">
                <a:solidFill>
                  <a:srgbClr val="009900"/>
                </a:solidFill>
                <a:latin typeface="+mj-lt"/>
              </a:rPr>
              <a:t>лет у ребёнка активно развивается воображение. Он живёт в собственном мире сказок, создаёт целые страны на основе своих фантазий. </a:t>
            </a:r>
          </a:p>
        </p:txBody>
      </p:sp>
      <p:pic>
        <p:nvPicPr>
          <p:cNvPr id="30722" name="Picture 2" descr="http://prokat-igrushek13.ru/upload/1477347538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125" r="100000">
                        <a14:foregroundMark x1="22500" y1="86943" x2="22500" y2="86943"/>
                        <a14:foregroundMark x1="17500" y1="77229" x2="17500" y2="77229"/>
                        <a14:foregroundMark x1="11500" y1="68312" x2="11500" y2="68312"/>
                        <a14:foregroundMark x1="25000" y1="52229" x2="25000" y2="52229"/>
                        <a14:foregroundMark x1="24375" y1="47771" x2="24375" y2="47771"/>
                        <a14:foregroundMark x1="4750" y1="46815" x2="4750" y2="46815"/>
                        <a14:foregroundMark x1="8500" y1="74204" x2="8500" y2="74204"/>
                        <a14:foregroundMark x1="4000" y1="85828" x2="4000" y2="85828"/>
                        <a14:foregroundMark x1="24375" y1="96497" x2="24375" y2="96497"/>
                        <a14:foregroundMark x1="88875" y1="32006" x2="88875" y2="32006"/>
                        <a14:foregroundMark x1="90000" y1="28822" x2="90000" y2="28822"/>
                        <a14:foregroundMark x1="92125" y1="22930" x2="92125" y2="22930"/>
                        <a14:foregroundMark x1="88875" y1="35669" x2="88875" y2="35669"/>
                        <a14:foregroundMark x1="18250" y1="72452" x2="18250" y2="72452"/>
                        <a14:foregroundMark x1="9000" y1="70860" x2="9000" y2="708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3847" y="3284984"/>
            <a:ext cx="388843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545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9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1625353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b="1" dirty="0" smtClean="0">
              <a:solidFill>
                <a:srgbClr val="0099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07704" y="836712"/>
            <a:ext cx="612068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7030A0"/>
                </a:solidFill>
                <a:latin typeface="+mj-lt"/>
              </a:rPr>
              <a:t>Страхи</a:t>
            </a:r>
          </a:p>
          <a:p>
            <a:pPr lvl="0"/>
            <a:endParaRPr lang="ru-RU" sz="2400" b="1" dirty="0">
              <a:solidFill>
                <a:srgbClr val="009900"/>
              </a:solidFill>
              <a:latin typeface="+mj-lt"/>
            </a:endParaRPr>
          </a:p>
          <a:p>
            <a:pPr lvl="0"/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Безудержность </a:t>
            </a:r>
            <a:r>
              <a:rPr lang="ru-RU" sz="2400" b="1" dirty="0">
                <a:solidFill>
                  <a:srgbClr val="009900"/>
                </a:solidFill>
                <a:latin typeface="+mj-lt"/>
              </a:rPr>
              <a:t>детской фантазии в 4-5 лет может порождать разнообразные страхи и кошмары.</a:t>
            </a:r>
          </a:p>
        </p:txBody>
      </p:sp>
      <p:pic>
        <p:nvPicPr>
          <p:cNvPr id="31746" name="Picture 2" descr="https://ds04.infourok.ru/uploads/ex/0795/0001057c-dcab9d56/hello_html_m529f26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300" b="100000" l="426" r="988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49059"/>
            <a:ext cx="2792775" cy="353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009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1628800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b="1" dirty="0" smtClean="0">
              <a:solidFill>
                <a:srgbClr val="0099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476672"/>
            <a:ext cx="676875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+mj-lt"/>
              </a:rPr>
              <a:t>Социализация</a:t>
            </a:r>
          </a:p>
          <a:p>
            <a:endParaRPr lang="ru-RU" sz="2400" b="1" dirty="0" smtClean="0">
              <a:solidFill>
                <a:srgbClr val="009900"/>
              </a:solidFill>
              <a:latin typeface="+mj-lt"/>
            </a:endParaRPr>
          </a:p>
          <a:p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Ребёнок </a:t>
            </a:r>
            <a:r>
              <a:rPr lang="ru-RU" sz="2400" b="1" dirty="0">
                <a:solidFill>
                  <a:srgbClr val="009900"/>
                </a:solidFill>
                <a:latin typeface="+mj-lt"/>
              </a:rPr>
              <a:t>вырывается </a:t>
            </a:r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из круга </a:t>
            </a:r>
            <a:r>
              <a:rPr lang="ru-RU" sz="2400" b="1" dirty="0">
                <a:solidFill>
                  <a:srgbClr val="009900"/>
                </a:solidFill>
                <a:latin typeface="+mj-lt"/>
              </a:rPr>
              <a:t>внутрисемейных отношений и вливается в море окружающего мира. Ему становится необходимым признание со стороны сверстников.</a:t>
            </a:r>
          </a:p>
        </p:txBody>
      </p:sp>
      <p:pic>
        <p:nvPicPr>
          <p:cNvPr id="34818" name="Picture 2" descr="http://img0.liveinternet.ru/images/attach/c/11/117/409/117409940_kids19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12976"/>
            <a:ext cx="3528392" cy="310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836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1628800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b="1" dirty="0" smtClean="0">
              <a:solidFill>
                <a:srgbClr val="0099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476672"/>
            <a:ext cx="698477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7030A0"/>
                </a:solidFill>
                <a:latin typeface="+mj-lt"/>
              </a:rPr>
              <a:t>И</a:t>
            </a:r>
            <a:r>
              <a:rPr lang="ru-RU" sz="2800" b="1" dirty="0" smtClean="0">
                <a:solidFill>
                  <a:srgbClr val="7030A0"/>
                </a:solidFill>
                <a:latin typeface="+mj-lt"/>
              </a:rPr>
              <a:t>гровая деятельность</a:t>
            </a:r>
          </a:p>
          <a:p>
            <a:pPr lvl="0" algn="ctr"/>
            <a:endParaRPr lang="ru-RU" sz="2800" b="1" dirty="0" smtClean="0">
              <a:solidFill>
                <a:srgbClr val="7030A0"/>
              </a:solidFill>
              <a:latin typeface="+mj-lt"/>
            </a:endParaRPr>
          </a:p>
          <a:p>
            <a:pPr lvl="0"/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ru-RU" sz="2400" b="1" dirty="0">
                <a:solidFill>
                  <a:srgbClr val="009900"/>
                </a:solidFill>
                <a:latin typeface="+mj-lt"/>
              </a:rPr>
              <a:t>Игра </a:t>
            </a:r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становится </a:t>
            </a:r>
            <a:r>
              <a:rPr lang="ru-RU" sz="2400" b="1" dirty="0">
                <a:solidFill>
                  <a:srgbClr val="009900"/>
                </a:solidFill>
                <a:latin typeface="+mj-lt"/>
              </a:rPr>
              <a:t>более многогранной. Она приобретает сюжетно-ролевую направленность: дети играют в больницу, магазин, войну, разыгрывают любимые сказки. </a:t>
            </a:r>
          </a:p>
        </p:txBody>
      </p:sp>
      <p:pic>
        <p:nvPicPr>
          <p:cNvPr id="38914" name="Picture 2" descr="https://shashkova-nfmadouds15.edumsko.ru/uploads/3000/11657/persona/articles/SOVETY/.thumbs/hello_html_mde8e9e6.png?15036578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7910" y="3789040"/>
            <a:ext cx="2153231" cy="235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921" name="Picture 9" descr="https://gulliveropt.ru/wp-content/uploads/2017/03/medv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0666" y="3429000"/>
            <a:ext cx="1321334" cy="286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847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1628800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b="1" dirty="0" smtClean="0">
              <a:solidFill>
                <a:srgbClr val="0099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404664"/>
            <a:ext cx="69127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7030A0"/>
                </a:solidFill>
                <a:latin typeface="+mj-lt"/>
              </a:rPr>
              <a:t>Любознательность</a:t>
            </a:r>
          </a:p>
          <a:p>
            <a:pPr lvl="0" algn="ctr"/>
            <a:endParaRPr lang="ru-RU" sz="2400" b="1" dirty="0" smtClean="0">
              <a:solidFill>
                <a:srgbClr val="009900"/>
              </a:solidFill>
              <a:latin typeface="+mj-lt"/>
            </a:endParaRPr>
          </a:p>
          <a:p>
            <a:pPr lvl="0"/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Дети </a:t>
            </a:r>
            <a:r>
              <a:rPr lang="ru-RU" sz="2400" b="1" dirty="0">
                <a:solidFill>
                  <a:srgbClr val="009900"/>
                </a:solidFill>
                <a:latin typeface="+mj-lt"/>
              </a:rPr>
              <a:t>4-5 лет </a:t>
            </a:r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задают </a:t>
            </a:r>
            <a:r>
              <a:rPr lang="ru-RU" sz="2400" b="1" dirty="0">
                <a:solidFill>
                  <a:srgbClr val="009900"/>
                </a:solidFill>
                <a:latin typeface="+mj-lt"/>
              </a:rPr>
              <a:t>взрослым самые разнообразные вопросы обо всём на свете. Они всё время говорят, что-то обсуждают, не замолкая ни на минуту</a:t>
            </a:r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.</a:t>
            </a:r>
          </a:p>
          <a:p>
            <a:pPr lvl="0"/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Поэтому детей этого возрастного периода  называют </a:t>
            </a:r>
            <a:r>
              <a:rPr lang="ru-RU" sz="2400" b="1" dirty="0" smtClean="0">
                <a:solidFill>
                  <a:srgbClr val="009900"/>
                </a:solidFill>
              </a:rPr>
              <a:t>«</a:t>
            </a:r>
            <a:r>
              <a:rPr lang="ru-RU" sz="2400" b="1" dirty="0">
                <a:solidFill>
                  <a:srgbClr val="009900"/>
                </a:solidFill>
              </a:rPr>
              <a:t>Любознательные Почемучки</a:t>
            </a:r>
            <a:r>
              <a:rPr lang="ru-RU" sz="2400" b="1" dirty="0" smtClean="0">
                <a:solidFill>
                  <a:srgbClr val="009900"/>
                </a:solidFill>
              </a:rPr>
              <a:t>»</a:t>
            </a:r>
            <a:r>
              <a:rPr lang="ru-RU" sz="2400" b="1" dirty="0" smtClean="0">
                <a:solidFill>
                  <a:srgbClr val="009900"/>
                </a:solidFill>
                <a:latin typeface="+mj-lt"/>
              </a:rPr>
              <a:t>  </a:t>
            </a:r>
          </a:p>
          <a:p>
            <a:pPr lvl="0"/>
            <a:r>
              <a:rPr lang="ru-RU" sz="2400" b="1" dirty="0">
                <a:solidFill>
                  <a:srgbClr val="009900"/>
                </a:solidFill>
                <a:latin typeface="+mj-lt"/>
              </a:rPr>
              <a:t> </a:t>
            </a:r>
          </a:p>
        </p:txBody>
      </p:sp>
      <p:pic>
        <p:nvPicPr>
          <p:cNvPr id="35846" name="Picture 6" descr="http://litvinovaoksana.ru/wp-content/uploads/2017/10/%D0%BA%D0%B0%D0%BA%D0%B8%D0%B5-%D0%BA%D0%BD%D0%B8%D0%B3%D0%B8-%D1%87%D0%B8%D1%82%D0%B0%D1%82%D1%8C-%D0%B4%D0%B5%D1%82%D1%8F%D0%B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429000"/>
            <a:ext cx="4465868" cy="290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336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1232</Words>
  <Application>Microsoft Office PowerPoint</Application>
  <PresentationFormat>Экран (4:3)</PresentationFormat>
  <Paragraphs>150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Пользователь Windows</cp:lastModifiedBy>
  <cp:revision>51</cp:revision>
  <dcterms:created xsi:type="dcterms:W3CDTF">2018-08-27T15:06:14Z</dcterms:created>
  <dcterms:modified xsi:type="dcterms:W3CDTF">2020-09-29T14:30:28Z</dcterms:modified>
</cp:coreProperties>
</file>