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63" r:id="rId9"/>
    <p:sldId id="264" r:id="rId10"/>
    <p:sldId id="275" r:id="rId11"/>
    <p:sldId id="276" r:id="rId12"/>
    <p:sldId id="265" r:id="rId13"/>
    <p:sldId id="266" r:id="rId14"/>
    <p:sldId id="267" r:id="rId15"/>
    <p:sldId id="268" r:id="rId16"/>
    <p:sldId id="278" r:id="rId17"/>
    <p:sldId id="269" r:id="rId18"/>
    <p:sldId id="270" r:id="rId19"/>
    <p:sldId id="272" r:id="rId20"/>
    <p:sldId id="271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262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520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924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218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775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921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278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652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44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512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677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288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8" y="0"/>
            <a:ext cx="911160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ПРОЕКТ </a:t>
            </a:r>
            <a:r>
              <a:rPr lang="ru-RU" dirty="0"/>
              <a:t>ПО РАЗВИТИЮ </a:t>
            </a:r>
            <a:r>
              <a:rPr lang="ru-RU" dirty="0" smtClean="0"/>
              <a:t>РЕЧИ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Учимся говорить, играя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группа «Ягодка»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</a:rPr>
              <a:t>Подготовила воспитатель:</a:t>
            </a:r>
          </a:p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</a:rPr>
              <a:t>Добышева Е.Н.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63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«Разложи по цвету»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550" y="2176246"/>
            <a:ext cx="3288418" cy="4381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139952" y="1556792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Собери по образцу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206" y="2204864"/>
            <a:ext cx="3215617" cy="428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587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340768"/>
            <a:ext cx="8075240" cy="639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Дыхательная гимнастика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2132855"/>
            <a:ext cx="3113025" cy="414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132856"/>
            <a:ext cx="3240360" cy="421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876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3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/>
              </a:rPr>
              <a:t>Образовательная область: «Социально-коммуникативное развитие».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550" y="2176246"/>
            <a:ext cx="2963487" cy="394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11960" y="1484784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4816" y="2204864"/>
            <a:ext cx="2963488" cy="394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0856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0000"/>
                </a:solidFill>
                <a:latin typeface="Times New Roman"/>
              </a:rPr>
              <a:t>Образовательная </a:t>
            </a:r>
            <a:r>
              <a:rPr lang="ru-RU" sz="3100" b="1" dirty="0">
                <a:solidFill>
                  <a:srgbClr val="000000"/>
                </a:solidFill>
                <a:latin typeface="Times New Roman"/>
              </a:rPr>
              <a:t>область: «Художественно-эстетическое развитие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«Оттиск листочками»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221" y="256490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Рисование пальчиками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4169" y="2176246"/>
            <a:ext cx="2963487" cy="394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9029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«Печенье для котика» (лепка)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550" y="2176246"/>
            <a:ext cx="2963487" cy="394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«Осенние листья» (лепка)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4169" y="2176246"/>
            <a:ext cx="2963487" cy="394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3593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Пластилинография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01" y="263552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Рисование на манке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81408" y="2175244"/>
            <a:ext cx="2969009" cy="395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355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Театрализованная деятельность</a:t>
            </a:r>
            <a:endParaRPr lang="ru-RU" sz="4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614" y="1772816"/>
            <a:ext cx="7571184" cy="425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97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Образовательная </a:t>
            </a:r>
            <a:r>
              <a:rPr lang="ru-RU" sz="3600" b="1" dirty="0"/>
              <a:t>область: «Физическое развитие».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Подвижные игры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01" y="263552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 algn="ctr"/>
            <a:r>
              <a:rPr lang="ru-RU" sz="2200" dirty="0">
                <a:solidFill>
                  <a:prstClr val="black"/>
                </a:solidFill>
              </a:rPr>
              <a:t>«Котик и воробушки</a:t>
            </a:r>
            <a:r>
              <a:rPr lang="ru-RU" sz="2200" dirty="0" smtClean="0">
                <a:solidFill>
                  <a:prstClr val="black"/>
                </a:solidFill>
              </a:rPr>
              <a:t>»</a:t>
            </a:r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920" y="263552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6028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«Лохматый пес»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01" y="263552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920" y="263552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4067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«Зайка весело шагает»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01" y="263552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4169" y="2176246"/>
            <a:ext cx="2963487" cy="394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7818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8" y="0"/>
            <a:ext cx="911160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/>
              <a:t>Проект по развитию речи «Учимся говорить, играя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2348880"/>
            <a:ext cx="8229600" cy="2880320"/>
          </a:xfrm>
        </p:spPr>
        <p:txBody>
          <a:bodyPr/>
          <a:lstStyle/>
          <a:p>
            <a:r>
              <a:rPr lang="ru-RU" sz="2800" dirty="0">
                <a:solidFill>
                  <a:srgbClr val="000000"/>
                </a:solidFill>
                <a:latin typeface="Times New Roman"/>
              </a:rPr>
              <a:t>Вид проекта: познавательно-речевой.</a:t>
            </a:r>
            <a:endParaRPr lang="ru-RU" sz="2800" dirty="0">
              <a:solidFill>
                <a:srgbClr val="000000"/>
              </a:solidFill>
            </a:endParaRPr>
          </a:p>
          <a:p>
            <a:r>
              <a:rPr lang="ru-RU" sz="2800" dirty="0">
                <a:solidFill>
                  <a:srgbClr val="000000"/>
                </a:solidFill>
                <a:latin typeface="Times New Roman"/>
              </a:rPr>
              <a:t>Продолжительность проекта: долгосрочный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/>
              </a:rPr>
              <a:t>Проблема: недостаточное развитие речи у детей в группе, а в отдельных случаях почти полное ее отсутствие.</a:t>
            </a:r>
            <a:endParaRPr lang="ru-RU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000000"/>
              </a:solidFill>
              <a:latin typeface="Times New Roman"/>
            </a:endParaRPr>
          </a:p>
          <a:p>
            <a:endParaRPr lang="ru-RU" sz="24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362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Пальчиковые гимнастики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301" y="263552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920" y="2635524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9681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36912"/>
            <a:ext cx="6379096" cy="936104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Группа «Ягодка» 2023-24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226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latin typeface="Times New Roman"/>
              </a:rPr>
              <a:t>Актуальность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96544"/>
          </a:xfrm>
        </p:spPr>
        <p:txBody>
          <a:bodyPr>
            <a:normAutofit fontScale="47500" lnSpcReduction="20000"/>
          </a:bodyPr>
          <a:lstStyle/>
          <a:p>
            <a:r>
              <a:rPr lang="ru-RU" sz="4400" dirty="0" smtClean="0">
                <a:solidFill>
                  <a:srgbClr val="000000"/>
                </a:solidFill>
                <a:latin typeface="Times New Roman"/>
              </a:rPr>
              <a:t>Развитие </a:t>
            </a:r>
            <a:r>
              <a:rPr lang="ru-RU" sz="4400" dirty="0">
                <a:solidFill>
                  <a:srgbClr val="000000"/>
                </a:solidFill>
                <a:latin typeface="Times New Roman"/>
              </a:rPr>
              <a:t>речи является одной из важнейших задач воспитания детей. Благодаря речи малыши познают окружающий мир, выражают свои потребности, высказывают свои чувства. </a:t>
            </a:r>
            <a:endParaRPr lang="ru-RU" sz="440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4400" dirty="0" smtClean="0">
                <a:solidFill>
                  <a:srgbClr val="000000"/>
                </a:solidFill>
                <a:latin typeface="Times New Roman"/>
              </a:rPr>
              <a:t>Так </a:t>
            </a:r>
            <a:r>
              <a:rPr lang="ru-RU" sz="4400" dirty="0">
                <a:solidFill>
                  <a:srgbClr val="000000"/>
                </a:solidFill>
                <a:latin typeface="Times New Roman"/>
              </a:rPr>
              <a:t>как основной вид деятельности детей дошкольного возраста-игра, то и обучающий материал по развитию речи должен преподноситься в игровой форме. Он и усваивается быстрее и дает более высокие результаты. А игра, протекающая в коллективе, создает благоприятное условие для развития языка.</a:t>
            </a:r>
            <a:endParaRPr lang="ru-RU" sz="4400" dirty="0">
              <a:solidFill>
                <a:srgbClr val="000000"/>
              </a:solidFill>
            </a:endParaRPr>
          </a:p>
          <a:p>
            <a:r>
              <a:rPr lang="ru-RU" sz="4400" dirty="0">
                <a:solidFill>
                  <a:srgbClr val="000000"/>
                </a:solidFill>
                <a:latin typeface="Times New Roman"/>
              </a:rPr>
              <a:t>Между речью и игрой существует двухсторонняя связь. С одной стороны, речь развивается и активизируется в игре, а с другой, сама игра развивается под влиянием речи.</a:t>
            </a:r>
            <a:endParaRPr lang="ru-RU" sz="4400" dirty="0">
              <a:solidFill>
                <a:srgbClr val="000000"/>
              </a:solidFill>
            </a:endParaRPr>
          </a:p>
          <a:p>
            <a:r>
              <a:rPr lang="ru-RU" sz="4400" dirty="0">
                <a:solidFill>
                  <a:srgbClr val="000000"/>
                </a:solidFill>
                <a:latin typeface="Times New Roman"/>
              </a:rPr>
              <a:t>Словесные, дидактические, настольно-печатные, хороводные и др. игры стимулируют речь детей и оказывают многогранное влияние на развитие ребенка</a:t>
            </a:r>
            <a:r>
              <a:rPr lang="ru-RU" sz="4400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ru-RU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73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7687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sz="4400" b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Times New Roman"/>
              </a:rPr>
              <a:t>Цель </a:t>
            </a:r>
            <a:r>
              <a:rPr lang="ru-RU" sz="4400" b="1" dirty="0">
                <a:solidFill>
                  <a:srgbClr val="000000"/>
                </a:solidFill>
                <a:latin typeface="Times New Roman"/>
              </a:rPr>
              <a:t>проекта:</a:t>
            </a:r>
            <a:endParaRPr lang="ru-RU" sz="4400" dirty="0">
              <a:solidFill>
                <a:srgbClr val="000000"/>
              </a:solidFill>
            </a:endParaRPr>
          </a:p>
          <a:p>
            <a:r>
              <a:rPr lang="ru-RU" sz="3600" dirty="0">
                <a:solidFill>
                  <a:srgbClr val="000000"/>
                </a:solidFill>
                <a:latin typeface="Times New Roman"/>
              </a:rPr>
              <a:t>Развитие речи детей через игровую деятельность и интеграцию областей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0" indent="0"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rgbClr val="000000"/>
                </a:solidFill>
                <a:latin typeface="Times New Roman"/>
              </a:rPr>
              <a:t>Задачи проекта:</a:t>
            </a:r>
            <a:endParaRPr lang="ru-RU" sz="4400" dirty="0">
              <a:solidFill>
                <a:srgbClr val="000000"/>
              </a:solidFill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целенаправленно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обогащать словарь детей;</a:t>
            </a:r>
            <a:endParaRPr lang="ru-RU" sz="3600" dirty="0">
              <a:solidFill>
                <a:srgbClr val="000000"/>
              </a:solidFill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развитие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активной речи;</a:t>
            </a:r>
            <a:endParaRPr lang="ru-RU" sz="3600" dirty="0">
              <a:solidFill>
                <a:srgbClr val="000000"/>
              </a:solidFill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формировать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потребности детей в общении со взрослыми и со сверстниками посредством речи;</a:t>
            </a:r>
            <a:endParaRPr lang="ru-RU" sz="3600" dirty="0">
              <a:solidFill>
                <a:srgbClr val="000000"/>
              </a:solidFill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формировать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способность понимать произведения русского поэтического фольклора и произведения художественной литературы;</a:t>
            </a:r>
            <a:endParaRPr lang="ru-RU" sz="3600" dirty="0">
              <a:solidFill>
                <a:srgbClr val="000000"/>
              </a:solidFill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формировать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поддерживать у детей познавательное отношение к окружающей действительности (поддерживать ребенка к тому, что он рассматривает и наблюдает);</a:t>
            </a:r>
            <a:endParaRPr lang="ru-RU" sz="3600" dirty="0">
              <a:solidFill>
                <a:srgbClr val="000000"/>
              </a:solidFill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побуждать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детей к разнообразным действиям с предметами, направленными на ознакомление с ними;</a:t>
            </a:r>
            <a:endParaRPr lang="ru-RU" sz="3600" dirty="0">
              <a:solidFill>
                <a:srgbClr val="000000"/>
              </a:solidFill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формировать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умение называть предметы ближайшего окружения в естественной среде и на картинках; узнавать и называть людей различного пола и возраста;</a:t>
            </a:r>
            <a:endParaRPr lang="ru-RU" sz="3600" dirty="0">
              <a:solidFill>
                <a:srgbClr val="000000"/>
              </a:solidFill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формировать </a:t>
            </a:r>
            <a:r>
              <a:rPr lang="ru-RU" sz="3600" dirty="0">
                <a:solidFill>
                  <a:srgbClr val="000000"/>
                </a:solidFill>
                <a:latin typeface="Times New Roman"/>
              </a:rPr>
              <a:t>умение понимать речь окружающих без наглядного сопровождения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484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620688"/>
            <a:ext cx="8229600" cy="93610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/>
              </a:rPr>
              <a:t>Этапы реализации проекта.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rgbClr val="000000"/>
                </a:solidFill>
                <a:latin typeface="Times New Roman"/>
              </a:rPr>
              <a:t>1. Организационно - подготовительный этап:</a:t>
            </a:r>
            <a:endParaRPr lang="ru-RU" sz="3000" dirty="0">
              <a:solidFill>
                <a:srgbClr val="000000"/>
              </a:solidFill>
            </a:endParaRPr>
          </a:p>
          <a:p>
            <a:r>
              <a:rPr lang="ru-RU" sz="3000" dirty="0" smtClean="0">
                <a:solidFill>
                  <a:srgbClr val="000000"/>
                </a:solidFill>
                <a:latin typeface="Times New Roman"/>
              </a:rPr>
              <a:t>подбор </a:t>
            </a:r>
            <a:r>
              <a:rPr lang="ru-RU" sz="3000" dirty="0">
                <a:solidFill>
                  <a:srgbClr val="000000"/>
                </a:solidFill>
                <a:latin typeface="Times New Roman"/>
              </a:rPr>
              <a:t>и изучение методической литературы по речевому развитию детей;</a:t>
            </a:r>
            <a:endParaRPr lang="ru-RU" sz="3000" dirty="0">
              <a:solidFill>
                <a:srgbClr val="000000"/>
              </a:solidFill>
            </a:endParaRPr>
          </a:p>
          <a:p>
            <a:r>
              <a:rPr lang="ru-RU" sz="3000" dirty="0" smtClean="0">
                <a:solidFill>
                  <a:srgbClr val="000000"/>
                </a:solidFill>
                <a:latin typeface="Times New Roman"/>
              </a:rPr>
              <a:t>подбор </a:t>
            </a:r>
            <a:r>
              <a:rPr lang="ru-RU" sz="3000" dirty="0">
                <a:solidFill>
                  <a:srgbClr val="000000"/>
                </a:solidFill>
                <a:latin typeface="Times New Roman"/>
              </a:rPr>
              <a:t>и разработка информационно-просветительского материала для    родителей по теме;</a:t>
            </a:r>
            <a:endParaRPr lang="ru-RU" sz="3000" dirty="0">
              <a:solidFill>
                <a:srgbClr val="000000"/>
              </a:solidFill>
            </a:endParaRPr>
          </a:p>
          <a:p>
            <a:r>
              <a:rPr lang="ru-RU" sz="3000" dirty="0" smtClean="0">
                <a:solidFill>
                  <a:srgbClr val="000000"/>
                </a:solidFill>
                <a:latin typeface="Times New Roman"/>
              </a:rPr>
              <a:t>создание </a:t>
            </a:r>
            <a:r>
              <a:rPr lang="ru-RU" sz="3000" dirty="0">
                <a:solidFill>
                  <a:srgbClr val="000000"/>
                </a:solidFill>
                <a:latin typeface="Times New Roman"/>
              </a:rPr>
              <a:t>картотеки дидактических игр по развитию речи,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</a:rPr>
              <a:t>подвижных</a:t>
            </a:r>
            <a:r>
              <a:rPr lang="ru-RU" sz="3000" dirty="0" smtClean="0">
                <a:solidFill>
                  <a:srgbClr val="000000"/>
                </a:solidFill>
              </a:rPr>
              <a:t>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</a:rPr>
              <a:t>игр</a:t>
            </a:r>
            <a:r>
              <a:rPr lang="ru-RU" sz="3000" dirty="0">
                <a:solidFill>
                  <a:srgbClr val="000000"/>
                </a:solidFill>
                <a:latin typeface="Times New Roman"/>
              </a:rPr>
              <a:t>, пальчиковой и артикуляционной гимнастики;</a:t>
            </a:r>
            <a:endParaRPr lang="ru-RU" sz="3000" dirty="0">
              <a:solidFill>
                <a:srgbClr val="000000"/>
              </a:solidFill>
            </a:endParaRPr>
          </a:p>
          <a:p>
            <a:r>
              <a:rPr lang="ru-RU" sz="3000" dirty="0" smtClean="0">
                <a:solidFill>
                  <a:srgbClr val="000000"/>
                </a:solidFill>
                <a:latin typeface="Times New Roman"/>
              </a:rPr>
              <a:t>создание </a:t>
            </a:r>
            <a:r>
              <a:rPr lang="ru-RU" sz="3000" dirty="0">
                <a:solidFill>
                  <a:srgbClr val="000000"/>
                </a:solidFill>
                <a:latin typeface="Times New Roman"/>
              </a:rPr>
              <a:t>предметно-развивающей среды по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</a:rPr>
              <a:t>теме.</a:t>
            </a:r>
            <a:endParaRPr lang="ru-RU" sz="30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93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600" b="1" dirty="0" smtClean="0">
                <a:solidFill>
                  <a:prstClr val="black"/>
                </a:solidFill>
              </a:rPr>
              <a:t/>
            </a:r>
            <a:br>
              <a:rPr lang="ru-RU" sz="3600" b="1" dirty="0" smtClean="0">
                <a:solidFill>
                  <a:prstClr val="black"/>
                </a:solidFill>
              </a:rPr>
            </a:br>
            <a:r>
              <a:rPr lang="ru-RU" sz="3600" b="1" dirty="0" smtClean="0">
                <a:solidFill>
                  <a:prstClr val="black"/>
                </a:solidFill>
              </a:rPr>
              <a:t>2</a:t>
            </a:r>
            <a:r>
              <a:rPr lang="ru-RU" sz="3600" b="1" dirty="0">
                <a:solidFill>
                  <a:prstClr val="black"/>
                </a:solidFill>
              </a:rPr>
              <a:t>. Практический </a:t>
            </a:r>
            <a:r>
              <a:rPr lang="ru-RU" sz="3600" b="1" dirty="0" smtClean="0">
                <a:solidFill>
                  <a:prstClr val="black"/>
                </a:solidFill>
              </a:rPr>
              <a:t>этап</a:t>
            </a:r>
            <a:br>
              <a:rPr lang="ru-RU" sz="3600" b="1" dirty="0" smtClean="0">
                <a:solidFill>
                  <a:prstClr val="black"/>
                </a:solidFill>
              </a:rPr>
            </a:br>
            <a:r>
              <a:rPr lang="ru-RU" sz="2800" dirty="0" smtClean="0">
                <a:solidFill>
                  <a:prstClr val="black"/>
                </a:solidFill>
                <a:ea typeface="+mn-ea"/>
                <a:cs typeface="+mn-cs"/>
              </a:rPr>
              <a:t>Образовательная </a:t>
            </a:r>
            <a: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  <a:t>область: «Речевое развитие.</a:t>
            </a:r>
            <a:br>
              <a:rPr lang="ru-RU" sz="28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586" y="1268760"/>
            <a:ext cx="8075240" cy="639762"/>
          </a:xfrm>
        </p:spPr>
        <p:txBody>
          <a:bodyPr/>
          <a:lstStyle/>
          <a:p>
            <a:pPr algn="ctr"/>
            <a:r>
              <a:rPr lang="ru-RU" dirty="0" smtClean="0"/>
              <a:t>Сюжетно-ролевые игры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931902"/>
            <a:ext cx="3168352" cy="422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5289" y="1938998"/>
            <a:ext cx="3217071" cy="4286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6587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1578" y="1196752"/>
            <a:ext cx="8219256" cy="639762"/>
          </a:xfrm>
        </p:spPr>
        <p:txBody>
          <a:bodyPr/>
          <a:lstStyle/>
          <a:p>
            <a:pPr algn="ctr"/>
            <a:r>
              <a:rPr lang="ru-RU" dirty="0" smtClean="0"/>
              <a:t>Сюжетно-ролевые игры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916832"/>
            <a:ext cx="3384376" cy="450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997" y="1916832"/>
            <a:ext cx="3341668" cy="4452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1548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Образовательная область: «Познавательное развитие»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4040188" cy="639762"/>
          </a:xfrm>
        </p:spPr>
        <p:txBody>
          <a:bodyPr/>
          <a:lstStyle/>
          <a:p>
            <a:pPr algn="ctr"/>
            <a:r>
              <a:rPr lang="ru-RU" dirty="0" smtClean="0"/>
              <a:t>«Где чья тень?»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59822" y="2132856"/>
            <a:ext cx="3324146" cy="399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11960" y="1556792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«Кто что ест?»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55976" y="2132855"/>
            <a:ext cx="3240360" cy="40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407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63" y="15240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«Ловкие пальчики» (игра с </a:t>
            </a:r>
            <a:r>
              <a:rPr lang="ru-RU" dirty="0" err="1" smtClean="0"/>
              <a:t>резиночками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550" y="2176246"/>
            <a:ext cx="3216410" cy="428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Досочки</a:t>
            </a:r>
            <a:r>
              <a:rPr lang="ru-RU" dirty="0" smtClean="0"/>
              <a:t> </a:t>
            </a:r>
            <a:r>
              <a:rPr lang="ru-RU" dirty="0" err="1" smtClean="0"/>
              <a:t>Сегена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636912"/>
            <a:ext cx="4322330" cy="324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8038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</TotalTime>
  <Words>435</Words>
  <Application>Microsoft Office PowerPoint</Application>
  <PresentationFormat>Экран (4:3)</PresentationFormat>
  <Paragraphs>60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ПРОЕКТ ПО РАЗВИТИЮ РЕЧИ «Учимся говорить, играя» группа «Ягодка»  </vt:lpstr>
      <vt:lpstr>Проект по развитию речи «Учимся говорить, играя»</vt:lpstr>
      <vt:lpstr>Актуальность</vt:lpstr>
      <vt:lpstr>Слайд 4</vt:lpstr>
      <vt:lpstr>Этапы реализации проекта.</vt:lpstr>
      <vt:lpstr> 2. Практический этап Образовательная область: «Речевое развитие. </vt:lpstr>
      <vt:lpstr>Слайд 7</vt:lpstr>
      <vt:lpstr>Образовательная область: «Познавательное развитие»</vt:lpstr>
      <vt:lpstr>Слайд 9</vt:lpstr>
      <vt:lpstr>Слайд 10</vt:lpstr>
      <vt:lpstr>Слайд 11</vt:lpstr>
      <vt:lpstr>Образовательная область: «Социально-коммуникативное развитие».</vt:lpstr>
      <vt:lpstr>Образовательная область: «Художественно-эстетическое развитие»</vt:lpstr>
      <vt:lpstr>Слайд 14</vt:lpstr>
      <vt:lpstr>Слайд 15</vt:lpstr>
      <vt:lpstr>Театрализованная деятельность</vt:lpstr>
      <vt:lpstr>Образовательная область: «Физическое развитие».</vt:lpstr>
      <vt:lpstr>Слайд 18</vt:lpstr>
      <vt:lpstr>Слайд 19</vt:lpstr>
      <vt:lpstr>Слайд 20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РАЗВИТИЮ РЕЧИ «Учимся говорить, играя»</dc:title>
  <dc:creator>aleks</dc:creator>
  <cp:lastModifiedBy>111</cp:lastModifiedBy>
  <cp:revision>10</cp:revision>
  <dcterms:created xsi:type="dcterms:W3CDTF">2024-06-04T10:17:27Z</dcterms:created>
  <dcterms:modified xsi:type="dcterms:W3CDTF">2024-06-05T03:57:58Z</dcterms:modified>
</cp:coreProperties>
</file>