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2" r:id="rId4"/>
    <p:sldId id="260" r:id="rId5"/>
    <p:sldId id="258" r:id="rId6"/>
    <p:sldId id="259" r:id="rId7"/>
    <p:sldId id="265" r:id="rId8"/>
    <p:sldId id="266" r:id="rId9"/>
    <p:sldId id="267" r:id="rId10"/>
    <p:sldId id="264" r:id="rId11"/>
    <p:sldId id="261" r:id="rId12"/>
    <p:sldId id="268" r:id="rId13"/>
    <p:sldId id="289" r:id="rId14"/>
    <p:sldId id="294" r:id="rId15"/>
    <p:sldId id="295" r:id="rId16"/>
    <p:sldId id="305" r:id="rId17"/>
    <p:sldId id="297" r:id="rId18"/>
    <p:sldId id="275" r:id="rId19"/>
    <p:sldId id="300" r:id="rId20"/>
    <p:sldId id="306" r:id="rId21"/>
    <p:sldId id="299" r:id="rId22"/>
    <p:sldId id="303" r:id="rId23"/>
    <p:sldId id="304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138C8-92EB-47F4-94D2-EB1408A5CE96}" v="1" dt="2022-01-23T07:02:56.176"/>
    <p1510:client id="{77B3433D-07D4-4699-A76D-75F0EF46A0A3}" v="153" dt="2022-01-18T17:22:02.382"/>
    <p1510:client id="{9E93D3D4-3B4B-48E3-BFDA-9C99CCA12DB0}" v="953" dt="2022-01-15T12:50:00.679"/>
    <p1510:client id="{B0BC04DE-EC6F-4A19-8AD2-6BCD35AA5CC5}" v="78" dt="2022-01-23T07:10:55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6" d="100"/>
          <a:sy n="66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61D8292-7A5A-44EB-ADEC-AA767D00200F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3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829D4D-0BFC-4907-B876-8D0F29D25B8B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1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2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BCC35-AE37-4B74-AFDC-2B5B2D807A04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20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53" y="1887795"/>
            <a:ext cx="7254980" cy="2733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82880"/>
            <a:r>
              <a:rPr lang="ru-RU" sz="3400"/>
              <a:t>МКДОУ "Детский сад № 23 "Теремок" Долгосрочный проект в старшей группе</a:t>
            </a:r>
            <a:br>
              <a:rPr lang="ru-RU" sz="3400" dirty="0"/>
            </a:br>
            <a:r>
              <a:rPr lang="ru-RU" sz="3400"/>
              <a:t>"Я часть - России"</a:t>
            </a:r>
            <a:br>
              <a:rPr lang="ru-RU" sz="3400" dirty="0"/>
            </a:br>
            <a:br>
              <a:rPr lang="ru-RU" sz="3400" dirty="0"/>
            </a:br>
            <a:endParaRPr lang="ru-RU" sz="3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5153" y="4718994"/>
            <a:ext cx="7254979" cy="9133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700" dirty="0"/>
              <a:t>Подготовила: воспитатель </a:t>
            </a:r>
            <a:r>
              <a:rPr lang="ru-RU" sz="1700"/>
              <a:t>Добышева</a:t>
            </a:r>
            <a:r>
              <a:rPr lang="ru-RU" sz="1700" dirty="0"/>
              <a:t> Е.Н.</a:t>
            </a:r>
            <a:endParaRPr lang="ru-RU" sz="17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10955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4438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80" name="Group 7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s://ik.arhano.ru/wp-content/uploads/2020/11/jA20AJfNMZE-1200x900.jpg"/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83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82" name="Rectangle 85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Прямоугольник 1"/>
          <p:cNvSpPr/>
          <p:nvPr/>
        </p:nvSpPr>
        <p:spPr>
          <a:xfrm>
            <a:off x="1171281" y="2091263"/>
            <a:ext cx="6801439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cap="all" spc="-1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Краткое 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cap="all" spc="-1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описание проекта</a:t>
            </a:r>
          </a:p>
        </p:txBody>
      </p:sp>
      <p:sp>
        <p:nvSpPr>
          <p:cNvPr id="3083" name="Rectangle 87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4" name="Straight Connector 89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91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Connector 93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913025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рямоугольник 2"/>
          <p:cNvSpPr/>
          <p:nvPr/>
        </p:nvSpPr>
        <p:spPr>
          <a:xfrm>
            <a:off x="6037814" y="1420706"/>
            <a:ext cx="2211717" cy="40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Социально</a:t>
            </a:r>
            <a:r>
              <a:rPr lang="en-US" sz="28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–</a:t>
            </a:r>
            <a:r>
              <a:rPr lang="en-US" sz="28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коммуникативное</a:t>
            </a:r>
            <a:r>
              <a:rPr lang="en-US" sz="28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развитие</a:t>
            </a:r>
            <a:endParaRPr lang="en-US" sz="28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333" y="931876"/>
            <a:ext cx="4739916" cy="509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Познавательное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развитие</a:t>
            </a:r>
            <a:br>
              <a:rPr lang="en-US" sz="1600" b="1" dirty="0"/>
            </a:b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Беседы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История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возникновения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»  </a:t>
            </a:r>
            <a:br>
              <a:rPr lang="en-US" sz="1600" dirty="0"/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Государственные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символы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» 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Президент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глава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Государства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"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Подземные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богатства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»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Выборы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Президента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"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 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Продолжать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знакомство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детей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главными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символами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отличительными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символами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матрёшкой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берёзой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),  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понятием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Родина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формировать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у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детей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представление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как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родной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стране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президенте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как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главном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человеке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страны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Обобщение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представлений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функциональном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назначении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герба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флага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о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символическом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значении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цвета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Воспитание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уважительного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отношения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к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государственным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символам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России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гордость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за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свое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Отечество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Times New Roman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538" y="591749"/>
            <a:ext cx="8295905" cy="59400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Россия»</a:t>
            </a:r>
            <a:endParaRPr lang="ru-RU" dirty="0"/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воспитание патриотических чувств, любви к Родине.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и обобщить знания детей о нашей стране, о столице нашей Родины;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Родине, гражданско-патриотические чувства;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о символике государства;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коммуникативные навыки;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 у дошкольников по данной теме;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речь у дошкольника, умение слушать своих товарищей;</a:t>
            </a:r>
            <a:endParaRPr lang="ru-RU" dirty="0"/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и фотоальбомов: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моя страна», Карта России, иллюстрации «Животные России», «Военно-воздушные силы России», «Символика РФ», «Правители России».</a:t>
            </a:r>
            <a:endParaRPr lang="ru-RU" dirty="0"/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воспитание патриотических чувств, любви к Родине.</a:t>
            </a:r>
            <a:endParaRPr lang="ru-RU" dirty="0"/>
          </a:p>
          <a:p>
            <a:pPr algn="just"/>
            <a:r>
              <a:rPr lang="ru-RU" sz="2000" dirty="0">
                <a:latin typeface="Times New Roman"/>
                <a:cs typeface="Times New Roman"/>
              </a:rPr>
              <a:t>Закрепить и обобщить знания детей о нашей стране, о столице нашей Родины</a:t>
            </a:r>
            <a:endParaRPr lang="ru-RU" dirty="0">
              <a:latin typeface="Times New Roman"/>
              <a:cs typeface="Times New Roman"/>
            </a:endParaRPr>
          </a:p>
          <a:p>
            <a:pPr lvl="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9330"/>
            <a:ext cx="8784976" cy="89562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latin typeface="Century Gothic"/>
                <a:cs typeface="Times New Roman"/>
              </a:rPr>
              <a:t>ХУДОЖЕСТВЕННО-ЭСТЕТИЧЕСКОE  РАЗВИТИЕ</a:t>
            </a:r>
            <a:endParaRPr lang="ru-RU" dirty="0">
              <a:latin typeface="Century Gothic"/>
              <a:cs typeface="Times New Roman"/>
            </a:endParaRPr>
          </a:p>
          <a:p>
            <a:pPr algn="ctr"/>
            <a:r>
              <a:rPr lang="ru-RU" b="1" dirty="0">
                <a:latin typeface="Century Gothic"/>
                <a:cs typeface="Times New Roman"/>
              </a:rPr>
              <a:t>Рисование "Городецкая роспись деревянной доски"</a:t>
            </a:r>
            <a:endParaRPr lang="ru-RU" dirty="0">
              <a:latin typeface="Century Gothic"/>
            </a:endParaRPr>
          </a:p>
          <a:p>
            <a:r>
              <a:rPr lang="ru-RU" b="1" u="sng" dirty="0">
                <a:latin typeface="Century Gothic"/>
                <a:cs typeface="Times New Roman"/>
              </a:rPr>
              <a:t>Цель</a:t>
            </a:r>
            <a:r>
              <a:rPr lang="ru-RU" b="1" dirty="0">
                <a:latin typeface="Century Gothic"/>
                <a:cs typeface="Times New Roman"/>
              </a:rPr>
              <a:t>:</a:t>
            </a:r>
            <a:r>
              <a:rPr lang="ru-RU" dirty="0">
                <a:latin typeface="Century Gothic"/>
                <a:cs typeface="Times New Roman"/>
              </a:rPr>
              <a:t> Украшение шаблона посуды </a:t>
            </a:r>
            <a:r>
              <a:rPr lang="ru-RU" b="1" i="1" dirty="0">
                <a:latin typeface="Century Gothic"/>
                <a:cs typeface="Times New Roman"/>
              </a:rPr>
              <a:t>(</a:t>
            </a:r>
            <a:r>
              <a:rPr lang="ru-RU" b="1" i="1" dirty="0" err="1">
                <a:latin typeface="Century Gothic"/>
                <a:cs typeface="Times New Roman"/>
              </a:rPr>
              <a:t>разделонеая</a:t>
            </a:r>
            <a:r>
              <a:rPr lang="ru-RU" b="1" i="1" dirty="0">
                <a:latin typeface="Century Gothic"/>
                <a:cs typeface="Times New Roman"/>
              </a:rPr>
              <a:t> доска)</a:t>
            </a:r>
            <a:r>
              <a:rPr lang="ru-RU" b="1" dirty="0">
                <a:latin typeface="Century Gothic"/>
                <a:cs typeface="Times New Roman"/>
              </a:rPr>
              <a:t> узором по мотивам городецкой росписи </a:t>
            </a:r>
            <a:r>
              <a:rPr lang="ru-RU" dirty="0">
                <a:latin typeface="Century Gothic"/>
                <a:cs typeface="Times New Roman"/>
              </a:rPr>
              <a:t>.</a:t>
            </a:r>
            <a:r>
              <a:rPr lang="ru-RU" dirty="0">
                <a:latin typeface="Century Gothic"/>
                <a:ea typeface="+mn-lt"/>
                <a:cs typeface="Times New Roman"/>
              </a:rPr>
              <a:t> </a:t>
            </a:r>
            <a:r>
              <a:rPr lang="ru-RU" dirty="0">
                <a:ea typeface="+mn-lt"/>
                <a:cs typeface="+mn-lt"/>
              </a:rPr>
              <a:t>Яркие фактурные рисунки выполняются свободным мазком с графической обводкой.</a:t>
            </a:r>
          </a:p>
          <a:p>
            <a:pPr algn="ctr"/>
            <a:r>
              <a:rPr lang="ru-RU" b="1" dirty="0" err="1">
                <a:latin typeface="Century Gothic"/>
                <a:cs typeface="Times New Roman"/>
              </a:rPr>
              <a:t>Пластилинография</a:t>
            </a:r>
            <a:r>
              <a:rPr lang="ru-RU" b="1" dirty="0">
                <a:latin typeface="Century Gothic"/>
                <a:cs typeface="Times New Roman"/>
              </a:rPr>
              <a:t>  «Веселые  матрёшки».</a:t>
            </a:r>
            <a:endParaRPr lang="ru-RU" dirty="0">
              <a:latin typeface="Century Gothic"/>
              <a:cs typeface="Times New Roman"/>
            </a:endParaRPr>
          </a:p>
          <a:p>
            <a:r>
              <a:rPr lang="ru-RU" b="1" dirty="0">
                <a:latin typeface="Century Gothic"/>
                <a:cs typeface="Times New Roman"/>
              </a:rPr>
              <a:t>Цель:</a:t>
            </a:r>
            <a:r>
              <a:rPr lang="ru-RU" dirty="0">
                <a:latin typeface="Century Gothic"/>
                <a:cs typeface="Times New Roman"/>
              </a:rPr>
              <a:t> Расширить представление детей о видах народного декоративного искусства.</a:t>
            </a:r>
          </a:p>
          <a:p>
            <a:r>
              <a:rPr lang="ru-RU" dirty="0">
                <a:latin typeface="Century Gothic"/>
                <a:cs typeface="Times New Roman"/>
              </a:rPr>
              <a:t>Познакомить детей с историей рождения русской деревянной матрёшки, с её внешним обликом.</a:t>
            </a:r>
          </a:p>
          <a:p>
            <a:r>
              <a:rPr lang="ru-RU" dirty="0">
                <a:latin typeface="Century Gothic"/>
                <a:cs typeface="Times New Roman"/>
              </a:rPr>
              <a:t>Развивать умение самостоятельно выбирать цвета для узора, умение заполнять элементы костюма матрёшки пластилином (налеплять по всей по </a:t>
            </a:r>
            <a:r>
              <a:rPr lang="ru-RU" dirty="0" err="1">
                <a:latin typeface="Century Gothic"/>
                <a:cs typeface="Times New Roman"/>
              </a:rPr>
              <a:t>верхности</a:t>
            </a:r>
            <a:r>
              <a:rPr lang="ru-RU" dirty="0">
                <a:latin typeface="Century Gothic"/>
                <a:cs typeface="Times New Roman"/>
              </a:rPr>
              <a:t>, не заходя за контуры, размазывая пальчиками).</a:t>
            </a:r>
          </a:p>
          <a:p>
            <a:r>
              <a:rPr lang="ru-RU" b="1" dirty="0">
                <a:latin typeface="Century Gothic"/>
                <a:cs typeface="Times New Roman"/>
              </a:rPr>
              <a:t>Рассматривание  иллюстраций</a:t>
            </a:r>
            <a:endParaRPr lang="ru-RU" dirty="0">
              <a:latin typeface="Century Gothic"/>
              <a:cs typeface="Times New Roman"/>
            </a:endParaRPr>
          </a:p>
          <a:p>
            <a:r>
              <a:rPr lang="ru-RU" dirty="0">
                <a:ea typeface="+mn-lt"/>
                <a:cs typeface="+mn-lt"/>
              </a:rPr>
              <a:t>    </a:t>
            </a:r>
            <a:r>
              <a:rPr lang="ru-RU" dirty="0">
                <a:latin typeface="Century Gothic"/>
                <a:cs typeface="Times New Roman"/>
              </a:rPr>
              <a:t>«Народные промыслы» (хохлома, гжель, дымковская игрушка, </a:t>
            </a:r>
            <a:r>
              <a:rPr lang="ru-RU" dirty="0" err="1">
                <a:latin typeface="Century Gothic"/>
                <a:cs typeface="Times New Roman"/>
              </a:rPr>
              <a:t>филимоновская</a:t>
            </a:r>
            <a:r>
              <a:rPr lang="ru-RU" dirty="0">
                <a:latin typeface="Century Gothic"/>
                <a:cs typeface="Times New Roman"/>
              </a:rPr>
              <a:t>  игрушка, «Русская матрёшка», «Русский народный костюм».</a:t>
            </a:r>
          </a:p>
          <a:p>
            <a:r>
              <a:rPr lang="ru-RU" b="1" dirty="0">
                <a:latin typeface="Century Gothic"/>
                <a:cs typeface="Times New Roman"/>
              </a:rPr>
              <a:t>Цель:</a:t>
            </a:r>
            <a:r>
              <a:rPr lang="ru-RU" dirty="0">
                <a:latin typeface="Century Gothic"/>
                <a:cs typeface="Times New Roman"/>
              </a:rPr>
              <a:t> познакомить с народным и декоративно-прикладным искусством русским костюмом.</a:t>
            </a:r>
          </a:p>
          <a:p>
            <a:r>
              <a:rPr lang="ru-RU" dirty="0">
                <a:ea typeface="+mn-lt"/>
                <a:cs typeface="+mn-lt"/>
              </a:rPr>
              <a:t>   </a:t>
            </a:r>
            <a:r>
              <a:rPr lang="ru-RU" dirty="0">
                <a:latin typeface="Century Gothic"/>
                <a:cs typeface="Times New Roman"/>
              </a:rPr>
              <a:t>Продолжать знакомить с </a:t>
            </a:r>
            <a:r>
              <a:rPr lang="ru-RU" b="1" dirty="0">
                <a:latin typeface="Century Gothic"/>
                <a:cs typeface="Times New Roman"/>
              </a:rPr>
              <a:t>народными традициями,</a:t>
            </a:r>
            <a:r>
              <a:rPr lang="ru-RU" dirty="0">
                <a:latin typeface="Century Gothic"/>
                <a:cs typeface="Times New Roman"/>
              </a:rPr>
              <a:t> воспитывать уважение к труду </a:t>
            </a:r>
            <a:r>
              <a:rPr lang="ru-RU" b="1" dirty="0">
                <a:latin typeface="Century Gothic"/>
                <a:cs typeface="Times New Roman"/>
              </a:rPr>
              <a:t>народных мастеров. </a:t>
            </a:r>
            <a:r>
              <a:rPr lang="ru-RU" dirty="0">
                <a:latin typeface="Century Gothic"/>
                <a:cs typeface="Times New Roman"/>
              </a:rPr>
              <a:t>Воспитывать у детей гордость за свою страну.</a:t>
            </a:r>
            <a:br>
              <a:rPr lang="en-US" dirty="0"/>
            </a:br>
            <a:r>
              <a:rPr lang="ru-RU" b="1" dirty="0">
                <a:latin typeface="Century Gothic"/>
                <a:cs typeface="Times New Roman"/>
              </a:rPr>
              <a:t>Рассматривание репродукции художника   А. Широкова «За Родину»</a:t>
            </a:r>
            <a:endParaRPr lang="ru-RU" dirty="0">
              <a:latin typeface="Century Gothic"/>
              <a:cs typeface="Times New Roman"/>
            </a:endParaRPr>
          </a:p>
          <a:p>
            <a:r>
              <a:rPr lang="ru-RU" b="1" dirty="0">
                <a:latin typeface="Century Gothic"/>
                <a:cs typeface="Times New Roman"/>
              </a:rPr>
              <a:t>Цель:</a:t>
            </a:r>
            <a:r>
              <a:rPr lang="ru-RU" dirty="0">
                <a:latin typeface="Century Gothic"/>
                <a:cs typeface="Times New Roman"/>
              </a:rPr>
              <a:t>  воспитывать любовь к Родине.</a:t>
            </a:r>
          </a:p>
          <a:p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entury Gothic" panose="020B0502020202020204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49585-864D-43A5-844D-1CAF7A45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r>
              <a:rPr lang="ru-RU" sz="3100"/>
              <a:t>Речевое 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4C396-5EAA-4DA2-83F1-C1F095ED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7" y="1133158"/>
            <a:ext cx="4610520" cy="53680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Чтение художественной литературы:</a:t>
            </a: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 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Русские народные сказки «Крошечка-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ховрошечка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», «Сестрица Алёнушка и братец Иванушка».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А.С.Пушкин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«Сказка о рыбаке и рыбке».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 Познакомить детей с русской народной сказкой. Воспитывать интерес к русскому фольклору.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Чтение и разучивание стихотворений о России: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П. Воронько 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«Лучше нет родного края»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;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С. Михалков 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«Кремлёвские звёзды»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;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 Воспитание патриотических чувств, любви к Родине. Развивать память, внимание.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Ознакомление с пословицами и поговорками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 учить детей запоминать пословицы и поговорки, учить понимать смысл пословиц и поговорок, помочь в придумывании своих. Развивать связную речь, умение грамотно составлять предложения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10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D2BFC-4B7E-4479-838E-58FBFDCA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r>
              <a:rPr lang="ru-RU" sz="2900"/>
              <a:t>Игровая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915F9-26D2-4D60-9A12-58ABE69F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7" y="773725"/>
            <a:ext cx="4797425" cy="5310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Пальчиковая гимнастика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 «Здравствуй, Родина моя», «Строим дом»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. формирование правильного звукопроизношения; умение быстро и чисто говорить; развитие мелкой моторики, координации движений;  развитие памяти, внимания; умение согласовывать движения и речь.</a:t>
            </a:r>
            <a:br>
              <a:rPr lang="ru-RU" sz="1600" b="1" dirty="0">
                <a:latin typeface="Century Gothic"/>
                <a:cs typeface="Times New Roman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Д/игры: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«Собери герб страны, нашего города»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«Что мы делаем?»,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«Испорченный телефон»,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Игра «Где мы были, мы не скажем»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Игра «Ласковое слово»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Словесная игра «Подбери словечко»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«Подбери признак».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Цель.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 Развивать внимание, память, образное мышление детей.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C49973-0FB2-4347-A8B3-2DDA92BA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6" y="464101"/>
            <a:ext cx="7680960" cy="6131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Century Gothic"/>
                <a:cs typeface="Times New Roman"/>
              </a:rPr>
              <a:t>Подвижные игры: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«Горелки с платочком»</a:t>
            </a:r>
            <a:br>
              <a:rPr lang="ru-RU" dirty="0">
                <a:latin typeface="Century Gothic"/>
                <a:cs typeface="Times New Roman"/>
              </a:rPr>
            </a:br>
            <a:r>
              <a:rPr lang="ru-RU" dirty="0">
                <a:latin typeface="Century Gothic"/>
                <a:cs typeface="Times New Roman"/>
              </a:rPr>
              <a:t>«Золотые ворота»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«Заря-зарница», 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«Краски»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«Колечко»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«Пятнашки»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ru-RU" b="1" u="sng" dirty="0">
                <a:latin typeface="Century Gothic"/>
                <a:cs typeface="Times New Roman"/>
              </a:rPr>
              <a:t>С/р игры:</a:t>
            </a:r>
            <a:r>
              <a:rPr lang="ru-RU" dirty="0">
                <a:latin typeface="Century Gothic"/>
                <a:cs typeface="Times New Roman"/>
              </a:rPr>
              <a:t> 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 Моя семья», «Дом»</a:t>
            </a:r>
            <a:endParaRPr lang="ru-RU">
              <a:latin typeface="Century Gothic"/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ru-RU" b="1" u="sng" dirty="0">
                <a:latin typeface="Century Gothic"/>
                <a:cs typeface="Times New Roman"/>
              </a:rPr>
              <a:t>Строительные игры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«Дом в котором я живу»,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 Наш детский сад»</a:t>
            </a:r>
            <a:endParaRPr lang="ru-RU">
              <a:latin typeface="Century Gothic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Century Gothic"/>
                <a:cs typeface="Times New Roman"/>
              </a:rPr>
              <a:t>« Улицы нашего города»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ru-RU" b="1" dirty="0">
                <a:latin typeface="Century Gothic"/>
                <a:cs typeface="Times New Roman"/>
              </a:rPr>
              <a:t>Цель:</a:t>
            </a:r>
            <a:r>
              <a:rPr lang="ru-RU" dirty="0">
                <a:latin typeface="Century Gothic"/>
                <a:cs typeface="Times New Roman"/>
              </a:rPr>
              <a:t> продолжать знакомить детей с традиционными народными детскими играми; содействовать развитию внимания, инициативы, смелости, дисциплины; воспитывать умение действовать в 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26571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8F948-F67C-4B57-9A76-18DE39E2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r>
              <a:rPr lang="ru-RU" sz="3100"/>
              <a:t>Работа с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DBE0C-4508-49B4-B1CD-FE978E51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89" y="1420706"/>
            <a:ext cx="4136068" cy="4016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rgbClr val="262626"/>
              </a:buClr>
              <a:buNone/>
            </a:pP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Консультации:</a:t>
            </a:r>
            <a:br>
              <a:rPr lang="ru-RU" b="1" u="sng" dirty="0">
                <a:latin typeface="Century Gothic"/>
                <a:cs typeface="Times New Roman"/>
              </a:rPr>
            </a:b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" С чего начинается Родина"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«Роль родителей в воспитании патриотических чувств дошкольников»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Буклет "Патриотическое воспитание"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Презентация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Подведение итогов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Продукт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проекта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: выставка рисунков и поделок 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>
              <a:buClr>
                <a:srgbClr val="262626"/>
              </a:buClr>
              <a:buNone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https://ik.arhano.ru/wp-content/uploads/2020/11/jA20AJfNMZE-1200x900.jpg"/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рямоугольник 2"/>
          <p:cNvSpPr/>
          <p:nvPr/>
        </p:nvSpPr>
        <p:spPr>
          <a:xfrm>
            <a:off x="1171281" y="2091263"/>
            <a:ext cx="6801439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spc="-1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Фотогалерея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913025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047" y="311577"/>
            <a:ext cx="6398514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5289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0DFDA-396C-4AA0-B7AC-B238D2FE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636" y="2266239"/>
            <a:ext cx="1685319" cy="1499738"/>
          </a:xfrm>
        </p:spPr>
        <p:txBody>
          <a:bodyPr anchor="b">
            <a:normAutofit/>
          </a:bodyPr>
          <a:lstStyle/>
          <a:p>
            <a:r>
              <a:rPr lang="ru-RU" sz="2000">
                <a:solidFill>
                  <a:srgbClr val="FFFFFF"/>
                </a:solidFill>
              </a:rPr>
              <a:t>Выставка рисунков "Мы любим нашу Талицу!"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196235-5671-423D-BFEB-01D3D18E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6" r="7027" b="1"/>
          <a:stretch/>
        </p:blipFill>
        <p:spPr>
          <a:xfrm>
            <a:off x="365490" y="476169"/>
            <a:ext cx="615162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1" name="Rectangle 1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дерево, вод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8B66FF0D-7BF0-4BE3-9FE4-6F6B3ABD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80" r="91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71520-8531-48C4-B466-1D0CEB3CC99E}"/>
              </a:ext>
            </a:extLst>
          </p:cNvPr>
          <p:cNvSpPr txBox="1"/>
          <p:nvPr/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 «</a:t>
            </a:r>
            <a:r>
              <a:rPr lang="en-US" dirty="0" err="1"/>
              <a:t>Любовь</a:t>
            </a:r>
            <a:r>
              <a:rPr lang="en-US" dirty="0"/>
              <a:t> к </a:t>
            </a:r>
            <a:r>
              <a:rPr lang="en-US" dirty="0" err="1"/>
              <a:t>родному</a:t>
            </a:r>
            <a:r>
              <a:rPr lang="en-US" dirty="0"/>
              <a:t> </a:t>
            </a:r>
            <a:r>
              <a:rPr lang="en-US" dirty="0" err="1"/>
              <a:t>краю</a:t>
            </a:r>
            <a:r>
              <a:rPr lang="en-US" dirty="0"/>
              <a:t>, </a:t>
            </a:r>
            <a:r>
              <a:rPr lang="en-US" dirty="0" err="1"/>
              <a:t>родной</a:t>
            </a:r>
            <a:r>
              <a:rPr lang="en-US" dirty="0"/>
              <a:t> </a:t>
            </a:r>
            <a:r>
              <a:rPr lang="en-US" dirty="0" err="1"/>
              <a:t>культуре</a:t>
            </a:r>
            <a:r>
              <a:rPr lang="en-US" dirty="0"/>
              <a:t>, </a:t>
            </a:r>
            <a:r>
              <a:rPr lang="en-US" dirty="0" err="1"/>
              <a:t>родной</a:t>
            </a:r>
            <a:r>
              <a:rPr lang="en-US" dirty="0"/>
              <a:t> </a:t>
            </a:r>
            <a:r>
              <a:rPr lang="en-US" dirty="0" err="1"/>
              <a:t>речи</a:t>
            </a:r>
            <a:r>
              <a:rPr lang="en-US" dirty="0"/>
              <a:t> </a:t>
            </a:r>
            <a:r>
              <a:rPr lang="en-US" dirty="0" err="1"/>
              <a:t>начинается</a:t>
            </a:r>
            <a:r>
              <a:rPr lang="en-US" dirty="0"/>
              <a:t> с </a:t>
            </a:r>
            <a:r>
              <a:rPr lang="en-US" dirty="0" err="1"/>
              <a:t>малого</a:t>
            </a:r>
            <a:r>
              <a:rPr lang="en-US" dirty="0"/>
              <a:t>- с </a:t>
            </a:r>
            <a:r>
              <a:rPr lang="en-US" dirty="0" err="1"/>
              <a:t>любви</a:t>
            </a:r>
            <a:r>
              <a:rPr lang="en-US" dirty="0"/>
              <a:t> к </a:t>
            </a:r>
            <a:r>
              <a:rPr lang="en-US" dirty="0" err="1"/>
              <a:t>своей</a:t>
            </a:r>
            <a:r>
              <a:rPr lang="en-US" dirty="0"/>
              <a:t> </a:t>
            </a:r>
            <a:r>
              <a:rPr lang="en-US" dirty="0" err="1"/>
              <a:t>семье</a:t>
            </a:r>
            <a:r>
              <a:rPr lang="en-US" dirty="0"/>
              <a:t>, к </a:t>
            </a:r>
            <a:r>
              <a:rPr lang="en-US" dirty="0" err="1"/>
              <a:t>своему</a:t>
            </a:r>
            <a:r>
              <a:rPr lang="en-US" dirty="0"/>
              <a:t> </a:t>
            </a:r>
            <a:r>
              <a:rPr lang="en-US" dirty="0" err="1"/>
              <a:t>жилищу</a:t>
            </a:r>
            <a:r>
              <a:rPr lang="en-US" dirty="0"/>
              <a:t>, к </a:t>
            </a:r>
            <a:r>
              <a:rPr lang="en-US" dirty="0" err="1"/>
              <a:t>своему</a:t>
            </a:r>
            <a:r>
              <a:rPr lang="en-US" dirty="0"/>
              <a:t> </a:t>
            </a:r>
            <a:r>
              <a:rPr lang="en-US" dirty="0" err="1"/>
              <a:t>детскому</a:t>
            </a:r>
            <a:r>
              <a:rPr lang="en-US" dirty="0"/>
              <a:t> </a:t>
            </a:r>
            <a:r>
              <a:rPr lang="en-US" dirty="0" err="1"/>
              <a:t>саду</a:t>
            </a:r>
            <a:r>
              <a:rPr lang="en-US" dirty="0"/>
              <a:t>. </a:t>
            </a:r>
            <a:r>
              <a:rPr lang="en-US" dirty="0" err="1"/>
              <a:t>Постепенно</a:t>
            </a:r>
            <a:r>
              <a:rPr lang="en-US" dirty="0"/>
              <a:t> </a:t>
            </a:r>
            <a:r>
              <a:rPr lang="en-US" dirty="0" err="1"/>
              <a:t>расширяясь</a:t>
            </a:r>
            <a:r>
              <a:rPr lang="en-US" dirty="0"/>
              <a:t>, </a:t>
            </a:r>
            <a:r>
              <a:rPr lang="en-US" dirty="0" err="1"/>
              <a:t>эта</a:t>
            </a:r>
            <a:r>
              <a:rPr lang="en-US" dirty="0"/>
              <a:t> </a:t>
            </a:r>
            <a:r>
              <a:rPr lang="en-US" dirty="0" err="1"/>
              <a:t>любовь</a:t>
            </a:r>
            <a:r>
              <a:rPr lang="en-US" dirty="0"/>
              <a:t> </a:t>
            </a:r>
            <a:r>
              <a:rPr lang="en-US" dirty="0" err="1"/>
              <a:t>переходит</a:t>
            </a:r>
            <a:r>
              <a:rPr lang="en-US" dirty="0"/>
              <a:t> в </a:t>
            </a:r>
            <a:r>
              <a:rPr lang="en-US" dirty="0" err="1"/>
              <a:t>любовь</a:t>
            </a:r>
            <a:r>
              <a:rPr lang="en-US" dirty="0"/>
              <a:t> к </a:t>
            </a:r>
            <a:r>
              <a:rPr lang="en-US" dirty="0" err="1"/>
              <a:t>родной</a:t>
            </a:r>
            <a:r>
              <a:rPr lang="en-US" dirty="0"/>
              <a:t> </a:t>
            </a:r>
            <a:r>
              <a:rPr lang="en-US" dirty="0" err="1"/>
              <a:t>стране</a:t>
            </a:r>
            <a:r>
              <a:rPr lang="en-US" dirty="0"/>
              <a:t>, к </a:t>
            </a:r>
            <a:r>
              <a:rPr lang="en-US" dirty="0" err="1"/>
              <a:t>её</a:t>
            </a:r>
            <a:r>
              <a:rPr lang="en-US" dirty="0"/>
              <a:t> </a:t>
            </a:r>
            <a:r>
              <a:rPr lang="en-US" dirty="0" err="1"/>
              <a:t>истории</a:t>
            </a:r>
            <a:r>
              <a:rPr lang="en-US" dirty="0"/>
              <a:t>, </a:t>
            </a:r>
            <a:r>
              <a:rPr lang="en-US" dirty="0" err="1"/>
              <a:t>прошлому</a:t>
            </a:r>
            <a:r>
              <a:rPr lang="en-US" dirty="0"/>
              <a:t> и </a:t>
            </a:r>
            <a:r>
              <a:rPr lang="en-US" dirty="0" err="1"/>
              <a:t>настоящему</a:t>
            </a:r>
            <a:r>
              <a:rPr lang="en-US" dirty="0"/>
              <a:t>, </a:t>
            </a:r>
            <a:r>
              <a:rPr lang="en-US" dirty="0" err="1"/>
              <a:t>ко</a:t>
            </a:r>
            <a:r>
              <a:rPr lang="en-US" dirty="0"/>
              <a:t> </a:t>
            </a:r>
            <a:r>
              <a:rPr lang="en-US" dirty="0" err="1"/>
              <a:t>всему</a:t>
            </a:r>
            <a:r>
              <a:rPr lang="en-US" dirty="0"/>
              <a:t> </a:t>
            </a:r>
            <a:r>
              <a:rPr lang="en-US" dirty="0" err="1"/>
              <a:t>человечеству</a:t>
            </a:r>
            <a:r>
              <a:rPr lang="en-US" dirty="0"/>
              <a:t>». </a:t>
            </a:r>
            <a:r>
              <a:rPr lang="en-US" dirty="0" err="1"/>
              <a:t>Л.С.Лихачев</a:t>
            </a:r>
            <a:r>
              <a:rPr lang="en-US" dirty="0"/>
              <a:t>.  </a:t>
            </a:r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673024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другой, линия, в линейку&#10;&#10;Автоматически созданное описание">
            <a:extLst>
              <a:ext uri="{FF2B5EF4-FFF2-40B4-BE49-F238E27FC236}">
                <a16:creationId xmlns:a16="http://schemas.microsoft.com/office/drawing/2014/main" id="{71FE48C1-FE54-4FB7-91CF-B56EAF703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6" r="14111" b="462"/>
          <a:stretch/>
        </p:blipFill>
        <p:spPr>
          <a:xfrm>
            <a:off x="295165" y="329255"/>
            <a:ext cx="6291749" cy="61858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CD40A2B-BC4A-42FB-88A2-AAACC1FAF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2556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 err="1"/>
              <a:t>Пластилинография</a:t>
            </a:r>
            <a:r>
              <a:rPr lang="ru-RU" sz="2000" dirty="0"/>
              <a:t> "Веселые матрешки"</a:t>
            </a:r>
          </a:p>
        </p:txBody>
      </p:sp>
    </p:spTree>
    <p:extLst>
      <p:ext uri="{BB962C8B-B14F-4D97-AF65-F5344CB8AC3E}">
        <p14:creationId xmlns:p14="http://schemas.microsoft.com/office/powerpoint/2010/main" val="19388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047" y="311577"/>
            <a:ext cx="6398514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5289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EE9C6-3D04-4349-B3A9-9C2DE7EE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372" y="1935560"/>
            <a:ext cx="1685319" cy="1499738"/>
          </a:xfrm>
        </p:spPr>
        <p:txBody>
          <a:bodyPr anchor="b">
            <a:normAutofit/>
          </a:bodyPr>
          <a:lstStyle/>
          <a:p>
            <a:r>
              <a:rPr lang="ru-RU" sz="1900">
                <a:solidFill>
                  <a:srgbClr val="FFFFFF"/>
                </a:solidFill>
              </a:rPr>
              <a:t>Городецкая роспись деревянной доски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E1AABD-8135-4F39-ACFE-33229723A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3" r="24174" b="1"/>
          <a:stretch/>
        </p:blipFill>
        <p:spPr>
          <a:xfrm>
            <a:off x="365490" y="476169"/>
            <a:ext cx="615162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047" y="311577"/>
            <a:ext cx="6398514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5289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3EFDD-D875-4155-9822-61CA4DFD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636" y="2007447"/>
            <a:ext cx="1685319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Танец "Моя Россия"!</a:t>
            </a:r>
          </a:p>
        </p:txBody>
      </p:sp>
      <p:pic>
        <p:nvPicPr>
          <p:cNvPr id="5" name="Рисунок 5" descr="Изображение выглядит как внутренний, пол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006B0BF6-0B3E-47FB-97D9-0D3A1439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0" r="15803" b="1"/>
          <a:stretch/>
        </p:blipFill>
        <p:spPr>
          <a:xfrm>
            <a:off x="365490" y="476169"/>
            <a:ext cx="615162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047" y="311577"/>
            <a:ext cx="6398514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5289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EF74-82A8-49D5-B5B0-8E09A6EE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636" y="1921183"/>
            <a:ext cx="1685319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Патриотический уголок</a:t>
            </a:r>
          </a:p>
        </p:txBody>
      </p:sp>
      <p:pic>
        <p:nvPicPr>
          <p:cNvPr id="3" name="Рисунок 4" descr="Изображение выглядит как текст, внутренний, стена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086A2AEC-B754-434B-BD2B-4B2D56522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57" b="6286"/>
          <a:stretch/>
        </p:blipFill>
        <p:spPr>
          <a:xfrm>
            <a:off x="241182" y="317673"/>
            <a:ext cx="6399461" cy="6379047"/>
          </a:xfrm>
        </p:spPr>
      </p:pic>
    </p:spTree>
    <p:extLst>
      <p:ext uri="{BB962C8B-B14F-4D97-AF65-F5344CB8AC3E}">
        <p14:creationId xmlns:p14="http://schemas.microsoft.com/office/powerpoint/2010/main" val="23045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60000">
            <a:off x="681228" y="358061"/>
            <a:ext cx="775647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</a:rPr>
              <a:t>Презентация "История зарождения государства Российского"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F91115A-30FA-448C-A9D4-0861FD99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823965"/>
            <a:ext cx="8522897" cy="48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-1260000">
            <a:off x="704278" y="2790821"/>
            <a:ext cx="748854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</a:rPr>
              <a:t>Спасибо за внимание!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Прямоугольник 3"/>
          <p:cNvSpPr/>
          <p:nvPr/>
        </p:nvSpPr>
        <p:spPr>
          <a:xfrm>
            <a:off x="2725311" y="1706689"/>
            <a:ext cx="5433827" cy="3778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педагогический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Тип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групповой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содержанию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интегративный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продолжительности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долгосрочный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течении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творческий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доминирующему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дети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группы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детского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сада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4465" y="1168400"/>
            <a:ext cx="2772782" cy="452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u="sng">
              <a:ln w="11430"/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04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352928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/>
          </a:p>
          <a:p>
            <a:r>
              <a:rPr lang="ru-RU" sz="2000" dirty="0">
                <a:latin typeface="Times New Roman"/>
                <a:cs typeface="Times New Roman"/>
              </a:rPr>
              <a:t>Патриотическое воспитание является актуальной проблемой воспитания подрастающего поколения. Ребёнок не рождается патриотом, он им становится. Патриотизм – это любовь к своей семье, родному краю, своей стране, чувство гордости и  ответственности за родную страну, желание быть частью великой страны.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Н. Толстой говорил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не значит только одна любовь к своей родине. Это гораздо больше. Это — сознание своей неотъемлемости от родины и неотъемлемое переживание вместе с ней ее счастливых и ее несчастных дней.»</a:t>
            </a:r>
            <a:endParaRPr lang="ru-RU" dirty="0"/>
          </a:p>
          <a:p>
            <a:r>
              <a:rPr lang="ru-RU" sz="2000" dirty="0">
                <a:latin typeface="Times New Roman"/>
                <a:cs typeface="Times New Roman"/>
              </a:rPr>
              <a:t>Не каждый родитель считает необходимым рассказывать своему ребёнку о родной стране, своих предках, наивно думая, что маленький ребёнок ни чего в этом не понимает. Поэтому очень важна роль дошкольного образования в </a:t>
            </a:r>
            <a:r>
              <a:rPr lang="ru-RU" sz="2000" b="1" dirty="0">
                <a:latin typeface="Times New Roman"/>
                <a:cs typeface="Times New Roman"/>
              </a:rPr>
              <a:t>воспитании патриотизма у детей</a:t>
            </a:r>
            <a:r>
              <a:rPr lang="ru-RU" sz="2000" dirty="0">
                <a:latin typeface="Times New Roman"/>
                <a:cs typeface="Times New Roman"/>
              </a:rPr>
              <a:t>, так как именно в дошкольном возрасте формируются нравственные качества человека.</a:t>
            </a:r>
            <a:endParaRPr lang="ru-RU" dirty="0"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рямоугольник 2"/>
          <p:cNvSpPr/>
          <p:nvPr/>
        </p:nvSpPr>
        <p:spPr>
          <a:xfrm>
            <a:off x="5649626" y="1420706"/>
            <a:ext cx="2599905" cy="40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u="sng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Цель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0389" y="1420706"/>
            <a:ext cx="4136068" cy="40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dirty="0" err="1">
                <a:ea typeface="+mn-lt"/>
                <a:cs typeface="+mn-lt"/>
              </a:rPr>
              <a:t>Воспитание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нравственно-патриотических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качеств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детей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старшего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дошкольного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возраста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развитие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интереса</a:t>
            </a:r>
            <a:r>
              <a:rPr lang="en-US" dirty="0">
                <a:ea typeface="+mn-lt"/>
                <a:cs typeface="+mn-lt"/>
              </a:rPr>
              <a:t> к </a:t>
            </a:r>
            <a:r>
              <a:rPr lang="en-US" dirty="0" err="1">
                <a:ea typeface="+mn-lt"/>
                <a:cs typeface="+mn-lt"/>
              </a:rPr>
              <a:t>истории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культуре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России</a:t>
            </a: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7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25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734" y="226665"/>
            <a:ext cx="8791956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Прямоугольник 2"/>
          <p:cNvSpPr/>
          <p:nvPr/>
        </p:nvSpPr>
        <p:spPr>
          <a:xfrm>
            <a:off x="881634" y="870132"/>
            <a:ext cx="7344156" cy="678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Задачи</a:t>
            </a:r>
            <a:r>
              <a:rPr lang="en-US" sz="3600" b="1" u="sng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 </a:t>
            </a:r>
            <a:r>
              <a:rPr lang="en-US" sz="3600" b="1" u="sng" dirty="0" err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проекта</a:t>
            </a:r>
            <a:endParaRPr lang="en-US" sz="3600" b="1" u="sng" dirty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634" y="1709585"/>
            <a:ext cx="7344156" cy="4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Расширять</a:t>
            </a:r>
            <a:r>
              <a:rPr lang="en-US" sz="1600" dirty="0"/>
              <a:t> </a:t>
            </a:r>
            <a:r>
              <a:rPr lang="en-US" sz="1600" dirty="0" err="1"/>
              <a:t>представления</a:t>
            </a:r>
            <a:r>
              <a:rPr lang="en-US" sz="1600" dirty="0"/>
              <a:t> </a:t>
            </a:r>
            <a:r>
              <a:rPr lang="en-US" sz="1600" dirty="0" err="1"/>
              <a:t>детей</a:t>
            </a:r>
            <a:r>
              <a:rPr lang="en-US" sz="1600" dirty="0"/>
              <a:t> о </a:t>
            </a:r>
            <a:r>
              <a:rPr lang="en-US" sz="1600" dirty="0" err="1"/>
              <a:t>России</a:t>
            </a:r>
            <a:r>
              <a:rPr lang="en-US" sz="1600" dirty="0"/>
              <a:t>, </a:t>
            </a:r>
            <a:r>
              <a:rPr lang="en-US" sz="1600" dirty="0" err="1"/>
              <a:t>познакомить</a:t>
            </a:r>
            <a:r>
              <a:rPr lang="en-US" sz="1600" dirty="0"/>
              <a:t> с </a:t>
            </a:r>
            <a:r>
              <a:rPr lang="en-US" sz="1600" dirty="0" err="1"/>
              <a:t>ее</a:t>
            </a:r>
            <a:r>
              <a:rPr lang="en-US" sz="1600" dirty="0"/>
              <a:t> </a:t>
            </a:r>
            <a:r>
              <a:rPr lang="en-US" sz="1600" dirty="0" err="1"/>
              <a:t>городами</a:t>
            </a:r>
            <a:r>
              <a:rPr lang="en-US" sz="1600" dirty="0"/>
              <a:t>, </a:t>
            </a:r>
            <a:r>
              <a:rPr lang="en-US" sz="1600" dirty="0" err="1"/>
              <a:t>со</a:t>
            </a:r>
            <a:r>
              <a:rPr lang="en-US" sz="1600" dirty="0"/>
              <a:t> </a:t>
            </a:r>
            <a:r>
              <a:rPr lang="en-US" sz="1600" dirty="0" err="1"/>
              <a:t>столицей</a:t>
            </a:r>
            <a:r>
              <a:rPr lang="en-US" sz="1600" dirty="0"/>
              <a:t> </a:t>
            </a:r>
            <a:r>
              <a:rPr lang="en-US" sz="1600" dirty="0" err="1"/>
              <a:t>России</a:t>
            </a:r>
            <a:r>
              <a:rPr lang="en-US" sz="1600" dirty="0"/>
              <a:t> - </a:t>
            </a:r>
            <a:r>
              <a:rPr lang="en-US" sz="1600" dirty="0" err="1"/>
              <a:t>Москвой</a:t>
            </a:r>
            <a:r>
              <a:rPr lang="en-US" sz="1600" dirty="0"/>
              <a:t>.</a:t>
            </a:r>
            <a:endParaRPr lang="ru-RU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Познакомить</a:t>
            </a:r>
            <a:r>
              <a:rPr lang="en-US" sz="1600" dirty="0"/>
              <a:t> с </a:t>
            </a:r>
            <a:r>
              <a:rPr lang="en-US" sz="1600" dirty="0" err="1"/>
              <a:t>разными</a:t>
            </a:r>
            <a:r>
              <a:rPr lang="en-US" sz="1600" dirty="0"/>
              <a:t> </a:t>
            </a:r>
            <a:r>
              <a:rPr lang="en-US" sz="1600" dirty="0" err="1"/>
              <a:t>национальностями</a:t>
            </a:r>
            <a:r>
              <a:rPr lang="en-US" sz="1600" dirty="0"/>
              <a:t>, </a:t>
            </a:r>
            <a:r>
              <a:rPr lang="en-US" sz="1600" dirty="0" err="1"/>
              <a:t>населяющими</a:t>
            </a:r>
            <a:r>
              <a:rPr lang="en-US" sz="1600" dirty="0"/>
              <a:t> </a:t>
            </a:r>
            <a:r>
              <a:rPr lang="en-US" sz="1600" dirty="0" err="1"/>
              <a:t>Россию</a:t>
            </a:r>
            <a:r>
              <a:rPr lang="en-US" sz="1600" dirty="0"/>
              <a:t>, </a:t>
            </a:r>
            <a:r>
              <a:rPr lang="en-US" sz="1600" dirty="0" err="1"/>
              <a:t>воспитывать</a:t>
            </a:r>
            <a:r>
              <a:rPr lang="en-US" sz="1600" dirty="0"/>
              <a:t> </a:t>
            </a:r>
            <a:r>
              <a:rPr lang="en-US" sz="1600" dirty="0" err="1"/>
              <a:t>уважительное</a:t>
            </a:r>
            <a:r>
              <a:rPr lang="en-US" sz="1600" dirty="0"/>
              <a:t> </a:t>
            </a:r>
            <a:r>
              <a:rPr lang="en-US" sz="1600" dirty="0" err="1"/>
              <a:t>отношение</a:t>
            </a:r>
            <a:r>
              <a:rPr lang="en-US" sz="1600" dirty="0"/>
              <a:t> к </a:t>
            </a:r>
            <a:r>
              <a:rPr lang="en-US" sz="1600" dirty="0" err="1"/>
              <a:t>людям</a:t>
            </a:r>
            <a:r>
              <a:rPr lang="en-US" sz="1600" dirty="0"/>
              <a:t> </a:t>
            </a:r>
            <a:r>
              <a:rPr lang="en-US" sz="1600" dirty="0" err="1"/>
              <a:t>другой</a:t>
            </a:r>
            <a:r>
              <a:rPr lang="en-US" sz="1600" dirty="0"/>
              <a:t> </a:t>
            </a:r>
            <a:r>
              <a:rPr lang="en-US" sz="1600" dirty="0" err="1"/>
              <a:t>нации</a:t>
            </a:r>
            <a:r>
              <a:rPr lang="en-US" sz="1600" dirty="0"/>
              <a:t>.</a:t>
            </a:r>
            <a:endParaRPr lang="ru-RU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Знакомить</a:t>
            </a:r>
            <a:r>
              <a:rPr lang="en-US" sz="1600" dirty="0"/>
              <a:t> </a:t>
            </a:r>
            <a:r>
              <a:rPr lang="en-US" sz="1600" dirty="0" err="1"/>
              <a:t>детей</a:t>
            </a:r>
            <a:r>
              <a:rPr lang="en-US" sz="1600" dirty="0"/>
              <a:t> с </a:t>
            </a:r>
            <a:r>
              <a:rPr lang="en-US" sz="1600" dirty="0" err="1"/>
              <a:t>русской</a:t>
            </a:r>
            <a:r>
              <a:rPr lang="en-US" sz="1600" dirty="0"/>
              <a:t> </a:t>
            </a:r>
            <a:r>
              <a:rPr lang="en-US" sz="1600" dirty="0" err="1"/>
              <a:t>культурой</a:t>
            </a:r>
            <a:r>
              <a:rPr lang="en-US" sz="1600" dirty="0"/>
              <a:t>, </a:t>
            </a:r>
            <a:r>
              <a:rPr lang="en-US" sz="1600" dirty="0" err="1"/>
              <a:t>языком</a:t>
            </a:r>
            <a:r>
              <a:rPr lang="en-US" sz="1600" dirty="0"/>
              <a:t>, </a:t>
            </a:r>
            <a:r>
              <a:rPr lang="en-US" sz="1600" dirty="0" err="1"/>
              <a:t>традициями</a:t>
            </a:r>
            <a:r>
              <a:rPr lang="en-US" sz="1600" dirty="0"/>
              <a:t>. </a:t>
            </a:r>
            <a:r>
              <a:rPr lang="en-US" sz="1600" dirty="0" err="1"/>
              <a:t>Знакомить</a:t>
            </a:r>
            <a:r>
              <a:rPr lang="en-US" sz="1600" dirty="0"/>
              <a:t> </a:t>
            </a:r>
            <a:r>
              <a:rPr lang="en-US" sz="1600" dirty="0" err="1"/>
              <a:t>детей</a:t>
            </a:r>
            <a:r>
              <a:rPr lang="en-US" sz="1600" dirty="0"/>
              <a:t> с </a:t>
            </a:r>
            <a:r>
              <a:rPr lang="en-US" sz="1600" dirty="0" err="1"/>
              <a:t>элементами</a:t>
            </a:r>
            <a:r>
              <a:rPr lang="en-US" sz="1600" dirty="0"/>
              <a:t> </a:t>
            </a:r>
            <a:r>
              <a:rPr lang="en-US" sz="1600" dirty="0" err="1"/>
              <a:t>народного</a:t>
            </a:r>
            <a:r>
              <a:rPr lang="en-US" sz="1600" dirty="0"/>
              <a:t> </a:t>
            </a:r>
            <a:r>
              <a:rPr lang="en-US" sz="1600" dirty="0" err="1"/>
              <a:t>быта</a:t>
            </a:r>
            <a:r>
              <a:rPr lang="en-US" sz="1600" dirty="0"/>
              <a:t>, </a:t>
            </a:r>
            <a:r>
              <a:rPr lang="en-US" sz="1600" dirty="0" err="1"/>
              <a:t>русскими</a:t>
            </a:r>
            <a:r>
              <a:rPr lang="en-US" sz="1600" dirty="0"/>
              <a:t> </a:t>
            </a:r>
            <a:r>
              <a:rPr lang="en-US" sz="1600" dirty="0" err="1"/>
              <a:t>народными</a:t>
            </a:r>
            <a:r>
              <a:rPr lang="en-US" sz="1600" dirty="0"/>
              <a:t> </a:t>
            </a:r>
            <a:r>
              <a:rPr lang="en-US" sz="1600" dirty="0" err="1"/>
              <a:t>игрушками</a:t>
            </a:r>
            <a:r>
              <a:rPr lang="en-US" sz="1600" dirty="0"/>
              <a:t>, </a:t>
            </a:r>
            <a:r>
              <a:rPr lang="en-US" sz="1600" dirty="0" err="1"/>
              <a:t>народным</a:t>
            </a:r>
            <a:r>
              <a:rPr lang="en-US" sz="1600" dirty="0"/>
              <a:t> </a:t>
            </a:r>
            <a:r>
              <a:rPr lang="en-US" sz="1600" dirty="0" err="1"/>
              <a:t>творчеством</a:t>
            </a:r>
            <a:r>
              <a:rPr lang="en-US" sz="1600" dirty="0"/>
              <a:t>.</a:t>
            </a:r>
            <a:endParaRPr lang="en-US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Изучать</a:t>
            </a:r>
            <a:r>
              <a:rPr lang="en-US" sz="1600" dirty="0"/>
              <a:t> </a:t>
            </a:r>
            <a:r>
              <a:rPr lang="en-US" sz="1600" dirty="0" err="1"/>
              <a:t>героическое</a:t>
            </a:r>
            <a:r>
              <a:rPr lang="en-US" sz="1600" dirty="0"/>
              <a:t> </a:t>
            </a:r>
            <a:r>
              <a:rPr lang="en-US" sz="1600" dirty="0" err="1"/>
              <a:t>прошлое</a:t>
            </a:r>
            <a:r>
              <a:rPr lang="en-US" sz="1600" dirty="0"/>
              <a:t> </a:t>
            </a:r>
            <a:r>
              <a:rPr lang="en-US" sz="1600" dirty="0" err="1"/>
              <a:t>нашей</a:t>
            </a:r>
            <a:r>
              <a:rPr lang="en-US" sz="1600" dirty="0"/>
              <a:t> </a:t>
            </a:r>
            <a:r>
              <a:rPr lang="en-US" sz="1600" dirty="0" err="1"/>
              <a:t>страны</a:t>
            </a:r>
            <a:r>
              <a:rPr lang="en-US" sz="1600" dirty="0"/>
              <a:t>;</a:t>
            </a:r>
            <a:endParaRPr lang="en-US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Формировать</a:t>
            </a:r>
            <a:r>
              <a:rPr lang="en-US" sz="1600" dirty="0"/>
              <a:t> </a:t>
            </a:r>
            <a:r>
              <a:rPr lang="en-US" sz="1600" dirty="0" err="1"/>
              <a:t>бережное</a:t>
            </a:r>
            <a:r>
              <a:rPr lang="en-US" sz="1600" dirty="0"/>
              <a:t> </a:t>
            </a:r>
            <a:r>
              <a:rPr lang="en-US" sz="1600" dirty="0" err="1"/>
              <a:t>отношение</a:t>
            </a:r>
            <a:r>
              <a:rPr lang="en-US" sz="1600" dirty="0"/>
              <a:t> к </a:t>
            </a:r>
            <a:r>
              <a:rPr lang="en-US" sz="1600" dirty="0" err="1"/>
              <a:t>природе</a:t>
            </a:r>
            <a:r>
              <a:rPr lang="en-US" sz="1600" dirty="0"/>
              <a:t>. </a:t>
            </a:r>
            <a:r>
              <a:rPr lang="en-US" sz="1600" dirty="0" err="1"/>
              <a:t>Вызвать</a:t>
            </a:r>
            <a:r>
              <a:rPr lang="en-US" sz="1600" dirty="0"/>
              <a:t> </a:t>
            </a:r>
            <a:r>
              <a:rPr lang="en-US" sz="1600" dirty="0" err="1"/>
              <a:t>чувство</a:t>
            </a:r>
            <a:r>
              <a:rPr lang="en-US" sz="1600" dirty="0"/>
              <a:t> </a:t>
            </a:r>
            <a:r>
              <a:rPr lang="en-US" sz="1600" dirty="0" err="1"/>
              <a:t>восхищения</a:t>
            </a:r>
            <a:r>
              <a:rPr lang="en-US" sz="1600" dirty="0"/>
              <a:t> и </a:t>
            </a:r>
            <a:r>
              <a:rPr lang="en-US" sz="1600" dirty="0" err="1"/>
              <a:t>восторга</a:t>
            </a:r>
            <a:r>
              <a:rPr lang="en-US" sz="1600" dirty="0"/>
              <a:t> </a:t>
            </a:r>
            <a:r>
              <a:rPr lang="en-US" sz="1600" dirty="0" err="1"/>
              <a:t>красотой</a:t>
            </a:r>
            <a:r>
              <a:rPr lang="en-US" sz="1600" dirty="0"/>
              <a:t> </a:t>
            </a:r>
            <a:r>
              <a:rPr lang="en-US" sz="1600" dirty="0" err="1"/>
              <a:t>своей</a:t>
            </a:r>
            <a:r>
              <a:rPr lang="en-US" sz="1600" dirty="0"/>
              <a:t> </a:t>
            </a:r>
            <a:r>
              <a:rPr lang="en-US" sz="1600" dirty="0" err="1"/>
              <a:t>Родины</a:t>
            </a:r>
            <a:r>
              <a:rPr lang="en-US" sz="1600" dirty="0"/>
              <a:t>.</a:t>
            </a:r>
            <a:endParaRPr lang="en-US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Формировать</a:t>
            </a:r>
            <a:r>
              <a:rPr lang="en-US" sz="1600" dirty="0"/>
              <a:t> у </a:t>
            </a:r>
            <a:r>
              <a:rPr lang="en-US" sz="1600" dirty="0" err="1"/>
              <a:t>родителей</a:t>
            </a:r>
            <a:r>
              <a:rPr lang="en-US" sz="1600" dirty="0"/>
              <a:t> </a:t>
            </a:r>
            <a:r>
              <a:rPr lang="en-US" sz="1600" dirty="0" err="1"/>
              <a:t>активной</a:t>
            </a:r>
            <a:r>
              <a:rPr lang="en-US" sz="1600" dirty="0"/>
              <a:t> </a:t>
            </a:r>
            <a:r>
              <a:rPr lang="en-US" sz="1600" dirty="0" err="1"/>
              <a:t>жизненной</a:t>
            </a:r>
            <a:r>
              <a:rPr lang="en-US" sz="1600" dirty="0"/>
              <a:t> </a:t>
            </a:r>
            <a:r>
              <a:rPr lang="en-US" sz="1600" dirty="0" err="1"/>
              <a:t>позиции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вопросам</a:t>
            </a:r>
            <a:r>
              <a:rPr lang="en-US" sz="1600" dirty="0"/>
              <a:t> </a:t>
            </a:r>
            <a:r>
              <a:rPr lang="en-US" sz="1600" dirty="0" err="1"/>
              <a:t>патриотического</a:t>
            </a:r>
            <a:r>
              <a:rPr lang="en-US" sz="1600" dirty="0"/>
              <a:t> </a:t>
            </a:r>
            <a:r>
              <a:rPr lang="en-US" sz="1600" dirty="0" err="1"/>
              <a:t>воспитания</a:t>
            </a:r>
            <a:r>
              <a:rPr lang="en-US" sz="1600" dirty="0"/>
              <a:t>.</a:t>
            </a:r>
            <a:endParaRPr lang="en-US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Прививать</a:t>
            </a:r>
            <a:r>
              <a:rPr lang="en-US" sz="1600" dirty="0"/>
              <a:t> </a:t>
            </a:r>
            <a:r>
              <a:rPr lang="en-US" sz="1600" dirty="0" err="1"/>
              <a:t>чувство</a:t>
            </a:r>
            <a:r>
              <a:rPr lang="en-US" sz="1600" dirty="0"/>
              <a:t> </a:t>
            </a:r>
            <a:r>
              <a:rPr lang="en-US" sz="1600" dirty="0" err="1"/>
              <a:t>гордости</a:t>
            </a:r>
            <a:r>
              <a:rPr lang="en-US" sz="1600" dirty="0"/>
              <a:t>, </a:t>
            </a:r>
            <a:r>
              <a:rPr lang="en-US" sz="1600" dirty="0" err="1"/>
              <a:t>уважения</a:t>
            </a:r>
            <a:r>
              <a:rPr lang="en-US" sz="1600" dirty="0"/>
              <a:t> и </a:t>
            </a:r>
            <a:r>
              <a:rPr lang="en-US" sz="1600" dirty="0" err="1"/>
              <a:t>почитания</a:t>
            </a:r>
            <a:r>
              <a:rPr lang="en-US" sz="1600" dirty="0"/>
              <a:t> </a:t>
            </a:r>
            <a:r>
              <a:rPr lang="en-US" sz="1600" dirty="0" err="1"/>
              <a:t>символов</a:t>
            </a:r>
            <a:r>
              <a:rPr lang="en-US" sz="1600" dirty="0"/>
              <a:t> </a:t>
            </a:r>
            <a:r>
              <a:rPr lang="en-US" sz="1600" dirty="0" err="1"/>
              <a:t>Российской</a:t>
            </a:r>
            <a:r>
              <a:rPr lang="en-US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 – </a:t>
            </a:r>
            <a:r>
              <a:rPr lang="en-US" sz="1600" dirty="0" err="1"/>
              <a:t>герба</a:t>
            </a:r>
            <a:r>
              <a:rPr lang="en-US" sz="1600" dirty="0"/>
              <a:t>, </a:t>
            </a:r>
            <a:r>
              <a:rPr lang="en-US" sz="1600" dirty="0" err="1"/>
              <a:t>гимна</a:t>
            </a:r>
            <a:r>
              <a:rPr lang="en-US" sz="1600" dirty="0"/>
              <a:t>, </a:t>
            </a:r>
            <a:r>
              <a:rPr lang="en-US" sz="1600" dirty="0" err="1"/>
              <a:t>флага</a:t>
            </a:r>
            <a:r>
              <a:rPr lang="en-US" sz="1600" dirty="0"/>
              <a:t>. </a:t>
            </a:r>
            <a:endParaRPr lang="en-US" dirty="0"/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/>
              <a:buChar char="◦"/>
            </a:pPr>
            <a:r>
              <a:rPr lang="en-US" sz="1600" dirty="0" err="1"/>
              <a:t>Воспитывать</a:t>
            </a:r>
            <a:r>
              <a:rPr lang="en-US" sz="1600" dirty="0"/>
              <a:t> у </a:t>
            </a:r>
            <a:r>
              <a:rPr lang="en-US" sz="1600" dirty="0" err="1"/>
              <a:t>дошкольников</a:t>
            </a:r>
            <a:r>
              <a:rPr lang="en-US" sz="1600" dirty="0"/>
              <a:t> </a:t>
            </a:r>
            <a:r>
              <a:rPr lang="en-US" sz="1600" dirty="0" err="1"/>
              <a:t>любовь</a:t>
            </a:r>
            <a:r>
              <a:rPr lang="en-US" sz="1600" dirty="0"/>
              <a:t> и </a:t>
            </a:r>
            <a:r>
              <a:rPr lang="en-US" sz="1600" dirty="0" err="1"/>
              <a:t>уважение</a:t>
            </a:r>
            <a:r>
              <a:rPr lang="en-US" sz="1600" dirty="0"/>
              <a:t> к </a:t>
            </a:r>
            <a:r>
              <a:rPr lang="en-US" sz="1600" dirty="0" err="1"/>
              <a:t>своей</a:t>
            </a:r>
            <a:r>
              <a:rPr lang="en-US" sz="1600" dirty="0"/>
              <a:t> </a:t>
            </a:r>
            <a:r>
              <a:rPr lang="en-US" sz="1600" dirty="0" err="1"/>
              <a:t>семье</a:t>
            </a:r>
            <a:r>
              <a:rPr lang="en-US" sz="1600" dirty="0"/>
              <a:t>, </a:t>
            </a:r>
            <a:r>
              <a:rPr lang="en-US" sz="1600" dirty="0" err="1"/>
              <a:t>городу</a:t>
            </a:r>
            <a:r>
              <a:rPr lang="en-US" sz="1600" dirty="0"/>
              <a:t>, </a:t>
            </a:r>
            <a:r>
              <a:rPr lang="en-US" sz="1600" dirty="0" err="1"/>
              <a:t>краю</a:t>
            </a:r>
            <a:r>
              <a:rPr lang="en-US" sz="1600" dirty="0"/>
              <a:t>, </a:t>
            </a:r>
            <a:r>
              <a:rPr lang="en-US" sz="1600" dirty="0" err="1"/>
              <a:t>стране</a:t>
            </a:r>
            <a:r>
              <a:rPr lang="en-US" sz="1600" dirty="0"/>
              <a:t> в </a:t>
            </a:r>
            <a:r>
              <a:rPr lang="en-US" sz="1600" dirty="0" err="1"/>
              <a:t>которой</a:t>
            </a:r>
            <a:r>
              <a:rPr lang="en-US" sz="1600" dirty="0"/>
              <a:t> </a:t>
            </a:r>
            <a:r>
              <a:rPr lang="en-US" sz="1600" dirty="0" err="1"/>
              <a:t>он</a:t>
            </a:r>
            <a:r>
              <a:rPr lang="en-US" sz="1600" dirty="0"/>
              <a:t> </a:t>
            </a:r>
            <a:r>
              <a:rPr lang="en-US" sz="1600" dirty="0" err="1"/>
              <a:t>живет</a:t>
            </a:r>
            <a:r>
              <a:rPr lang="en-US" sz="1600" dirty="0"/>
              <a:t>, </a:t>
            </a:r>
            <a:r>
              <a:rPr lang="en-US" sz="1600" dirty="0" err="1"/>
              <a:t>гордость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принадлежность</a:t>
            </a:r>
            <a:r>
              <a:rPr lang="en-US" sz="1600" dirty="0"/>
              <a:t> к </a:t>
            </a:r>
            <a:r>
              <a:rPr lang="en-US" sz="1600" dirty="0" err="1"/>
              <a:t>гражданам</a:t>
            </a:r>
            <a:r>
              <a:rPr lang="en-US" sz="1600" dirty="0"/>
              <a:t> </a:t>
            </a:r>
            <a:r>
              <a:rPr lang="en-US" sz="1600" dirty="0" err="1"/>
              <a:t>России</a:t>
            </a:r>
            <a:r>
              <a:rPr lang="en-US" sz="1600" dirty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Прямоугольник 2"/>
          <p:cNvSpPr/>
          <p:nvPr/>
        </p:nvSpPr>
        <p:spPr>
          <a:xfrm>
            <a:off x="2883462" y="881210"/>
            <a:ext cx="5563443" cy="1517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Ожидаемые</a:t>
            </a:r>
            <a:r>
              <a:rPr lang="en-US" sz="4000" b="1" u="sng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b="1" u="sng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результаты</a:t>
            </a:r>
            <a:endParaRPr lang="en-US" sz="4000" b="1" u="sng" dirty="0">
              <a:ln w="1905"/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3462" y="2310539"/>
            <a:ext cx="5433827" cy="3750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формирование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представлений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о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родной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стране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Times New Roman"/>
            </a:endParaRPr>
          </a:p>
          <a:p>
            <a:pPr marL="4572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желание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быть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патриотом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своей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Родины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;</a:t>
            </a:r>
            <a:endParaRPr lang="en-US"/>
          </a:p>
          <a:p>
            <a:pPr marL="4572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повышение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интереса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дошкольников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к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своему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городу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своей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стране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;</a:t>
            </a:r>
            <a:endParaRPr lang="en-US"/>
          </a:p>
          <a:p>
            <a:pPr marL="457200" indent="-182880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Times New Roman"/>
              </a:rPr>
              <a:t>выставка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рисунков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любим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нашу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Талицу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!»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выставка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творческих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работ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теме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581" y="692695"/>
            <a:ext cx="74847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Области развития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1415" y="1556792"/>
            <a:ext cx="6441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Социально – коммуникативное 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8679" y="2492896"/>
            <a:ext cx="5086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1490" y="3079757"/>
            <a:ext cx="6426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Физкультурное развитие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8295" y="3787643"/>
            <a:ext cx="6787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Познавательное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3729" y="4653136"/>
            <a:ext cx="7622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Художественно-эстетическое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67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257" y="620688"/>
            <a:ext cx="8103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Педагогические технологии</a:t>
            </a:r>
          </a:p>
        </p:txBody>
      </p:sp>
      <p:pic>
        <p:nvPicPr>
          <p:cNvPr id="9218" name="Picture 2" descr="https://proprikol.ru/wp-content/uploads/2019/09/kartinki-na-prozrachnom-fone-dlya-detej-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8" t="3547" r="73488" b="1288"/>
          <a:stretch/>
        </p:blipFill>
        <p:spPr bwMode="auto">
          <a:xfrm>
            <a:off x="-108520" y="2276872"/>
            <a:ext cx="2160240" cy="43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53155" y="1484784"/>
            <a:ext cx="2999539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8761" y="1386758"/>
            <a:ext cx="30051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cap="none" spc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Здровье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-сберегающие</a:t>
            </a:r>
          </a:p>
          <a:p>
            <a:pPr algn="ctr"/>
            <a:r>
              <a:rPr lang="ru-RU" sz="2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2924" y="2465570"/>
            <a:ext cx="279514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55107" y="2568827"/>
            <a:ext cx="2590774" cy="70788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Личностно-</a:t>
            </a:r>
            <a:endParaRPr lang="ru-RU" sz="2000" b="1" cap="none" spc="0" dirty="0">
              <a:ln w="10541" cmpd="sng">
                <a:solidFill>
                  <a:srgbClr val="1CADE4">
                    <a:shade val="88000"/>
                    <a:satMod val="110000"/>
                  </a:srgbClr>
                </a:solidFill>
                <a:prstDash val="solid"/>
              </a:ln>
              <a:effectLst/>
            </a:endParaRPr>
          </a:p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ориентированные</a:t>
            </a:r>
            <a:endParaRPr lang="ru-RU" sz="2000" b="1" cap="none" spc="0" dirty="0">
              <a:ln w="10541" cmpd="sng">
                <a:solidFill>
                  <a:srgbClr val="1CADE4">
                    <a:shade val="88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3496003"/>
            <a:ext cx="273553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462027"/>
            <a:ext cx="234556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</a:t>
            </a:r>
          </a:p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Проектной</a:t>
            </a:r>
          </a:p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4472015"/>
            <a:ext cx="2735940" cy="9431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Технология</a:t>
            </a:r>
            <a:endParaRPr lang="ru-RU" b="1" cap="none" spc="0" dirty="0">
              <a:ln w="10541" cmpd="sng">
                <a:solidFill>
                  <a:srgbClr val="1CADE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исследовательской</a:t>
            </a:r>
            <a:endParaRPr lang="ru-RU" b="1" dirty="0">
              <a:ln w="10541" cmpd="sng">
                <a:solidFill>
                  <a:srgbClr val="1CADE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деятельности</a:t>
            </a:r>
            <a:endParaRPr lang="ru-RU" b="1" cap="none" spc="0" dirty="0">
              <a:ln w="10541" cmpd="sng">
                <a:solidFill>
                  <a:srgbClr val="1CADE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5415169"/>
            <a:ext cx="175814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40057" y="5459548"/>
            <a:ext cx="1380506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ИКТ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8321835">
            <a:off x="1543458" y="2622102"/>
            <a:ext cx="751805" cy="320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003512">
            <a:off x="1757992" y="3791426"/>
            <a:ext cx="777411" cy="30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719345">
            <a:off x="1918714" y="4107898"/>
            <a:ext cx="16971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146696" y="4930537"/>
            <a:ext cx="30013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67744" y="5620341"/>
            <a:ext cx="1080119" cy="300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328</TotalTime>
  <Words>1232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Savon</vt:lpstr>
      <vt:lpstr>МКДОУ "Детский сад № 23 "Теремок" Долгосрочный проект в старшей группе "Я часть - России"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</vt:lpstr>
      <vt:lpstr>Игровая деятельность</vt:lpstr>
      <vt:lpstr>Презентация PowerPoint</vt:lpstr>
      <vt:lpstr>Работа с родителями</vt:lpstr>
      <vt:lpstr>Презентация PowerPoint</vt:lpstr>
      <vt:lpstr>Выставка рисунков "Мы любим нашу Талицу!"</vt:lpstr>
      <vt:lpstr>Презентация PowerPoint</vt:lpstr>
      <vt:lpstr>Городецкая роспись деревянной доски</vt:lpstr>
      <vt:lpstr>Танец "Моя Россия"!</vt:lpstr>
      <vt:lpstr>Патриотический уголок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530</cp:revision>
  <dcterms:created xsi:type="dcterms:W3CDTF">2021-05-05T05:29:33Z</dcterms:created>
  <dcterms:modified xsi:type="dcterms:W3CDTF">2022-01-23T07:12:51Z</dcterms:modified>
</cp:coreProperties>
</file>