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63" r:id="rId3"/>
    <p:sldId id="262" r:id="rId4"/>
    <p:sldId id="260" r:id="rId5"/>
    <p:sldId id="258" r:id="rId6"/>
    <p:sldId id="259" r:id="rId7"/>
    <p:sldId id="265" r:id="rId8"/>
    <p:sldId id="266" r:id="rId9"/>
    <p:sldId id="267" r:id="rId10"/>
    <p:sldId id="264" r:id="rId11"/>
    <p:sldId id="261" r:id="rId12"/>
    <p:sldId id="268" r:id="rId13"/>
    <p:sldId id="289" r:id="rId14"/>
    <p:sldId id="294" r:id="rId15"/>
    <p:sldId id="295" r:id="rId16"/>
    <p:sldId id="305" r:id="rId17"/>
    <p:sldId id="297" r:id="rId18"/>
    <p:sldId id="275" r:id="rId19"/>
    <p:sldId id="300" r:id="rId20"/>
    <p:sldId id="306" r:id="rId21"/>
    <p:sldId id="299" r:id="rId22"/>
    <p:sldId id="303" r:id="rId23"/>
    <p:sldId id="304" r:id="rId24"/>
    <p:sldId id="279" r:id="rId25"/>
    <p:sldId id="280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50138C8-92EB-47F4-94D2-EB1408A5CE96}" v="1" dt="2022-01-23T07:02:56.176"/>
    <p1510:client id="{77B3433D-07D4-4699-A76D-75F0EF46A0A3}" v="153" dt="2022-01-18T17:22:02.382"/>
    <p1510:client id="{9E93D3D4-3B4B-48E3-BFDA-9C99CCA12DB0}" v="953" dt="2022-01-15T12:50:00.679"/>
    <p1510:client id="{B0BC04DE-EC6F-4A19-8AD2-6BCD35AA5CC5}" v="78" dt="2022-01-23T07:10:55.60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59" autoAdjust="0"/>
    <p:restoredTop sz="94660"/>
  </p:normalViewPr>
  <p:slideViewPr>
    <p:cSldViewPr>
      <p:cViewPr varScale="1">
        <p:scale>
          <a:sx n="66" d="100"/>
          <a:sy n="66" d="100"/>
        </p:scale>
        <p:origin x="-154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80902" y="1275025"/>
            <a:ext cx="7182197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088136" y="1385316"/>
            <a:ext cx="6967728" cy="4087368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3794760" y="1267730"/>
            <a:ext cx="1554480" cy="64008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3886200" y="1267731"/>
            <a:ext cx="1371600" cy="548640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71281" y="2091263"/>
            <a:ext cx="6801440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6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1575" y="4682062"/>
            <a:ext cx="6803136" cy="50292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400"/>
            </a:lvl2pPr>
            <a:lvl3pPr marL="914400" indent="0" algn="ctr">
              <a:buNone/>
              <a:defRPr sz="1400"/>
            </a:lvl3pPr>
            <a:lvl4pPr marL="1371600" indent="0" algn="ctr">
              <a:buNone/>
              <a:defRPr sz="1400"/>
            </a:lvl4pPr>
            <a:lvl5pPr marL="1828800" indent="0" algn="ctr">
              <a:buNone/>
              <a:defRPr sz="1400"/>
            </a:lvl5pPr>
            <a:lvl6pPr marL="2286000" indent="0" algn="ctr">
              <a:buNone/>
              <a:defRPr sz="1400"/>
            </a:lvl6pPr>
            <a:lvl7pPr marL="2743200" indent="0" algn="ctr">
              <a:buNone/>
              <a:defRPr sz="1400"/>
            </a:lvl7pPr>
            <a:lvl8pPr marL="3200400" indent="0" algn="ctr">
              <a:buNone/>
              <a:defRPr sz="1400"/>
            </a:lvl8pPr>
            <a:lvl9pPr marL="3657600" indent="0" algn="ctr">
              <a:buNone/>
              <a:defRPr sz="14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3931920" y="1327188"/>
            <a:ext cx="1280160" cy="457200"/>
          </a:xfrm>
        </p:spPr>
        <p:txBody>
          <a:bodyPr/>
          <a:lstStyle>
            <a:lvl1pPr algn="ctr">
              <a:defRPr sz="11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361D8292-7A5A-44EB-ADEC-AA767D00200F}" type="datetimeFigureOut">
              <a:rPr lang="en-US" dirty="0"/>
              <a:t>1/22/2022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104936" y="5211060"/>
            <a:ext cx="4429125" cy="228600"/>
          </a:xfrm>
        </p:spPr>
        <p:txBody>
          <a:bodyPr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6455190" y="5212080"/>
            <a:ext cx="158391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49399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1D73B-AC12-4256-9E12-E45AB393862B}" type="datetimeFigureOut">
              <a:rPr lang="en-US" dirty="0"/>
              <a:t>1/22/2022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950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762000"/>
            <a:ext cx="1771650" cy="5257800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762000"/>
            <a:ext cx="6057900" cy="525780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1E8A7-06A9-4796-98A4-479CF7079753}" type="datetimeFigureOut">
              <a:rPr lang="en-US" dirty="0"/>
              <a:t>1/22/2022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3380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DEACD-722F-4835-8C36-350D1156C46F}" type="datetimeFigureOut">
              <a:rPr lang="en-US" dirty="0"/>
              <a:t>1/22/2022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0027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980902" y="1275025"/>
            <a:ext cx="7182197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088136" y="1385316"/>
            <a:ext cx="6967728" cy="4087368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3794760" y="1267730"/>
            <a:ext cx="1554480" cy="64008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3886200" y="1267731"/>
            <a:ext cx="1371600" cy="548640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2717" y="2094309"/>
            <a:ext cx="6803136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6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2718" y="4682062"/>
            <a:ext cx="6803136" cy="50292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931920" y="1325880"/>
            <a:ext cx="1280160" cy="457200"/>
          </a:xfrm>
        </p:spPr>
        <p:txBody>
          <a:bodyPr/>
          <a:lstStyle>
            <a:lvl1pPr algn="ctr">
              <a:defRPr lang="en-US" sz="11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C829D4D-0BFC-4907-B876-8D0F29D25B8B}" type="datetimeFigureOut">
              <a:rPr lang="en-US" dirty="0"/>
              <a:t>1/22/2022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04679" y="5211060"/>
            <a:ext cx="4430268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3378" y="5211060"/>
            <a:ext cx="1584198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48135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1520" y="2103120"/>
            <a:ext cx="3657600" cy="393192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4880" y="2103120"/>
            <a:ext cx="3657600" cy="393192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4F713-3024-4B60-8C85-AB19FBDEA5C9}" type="datetimeFigureOut">
              <a:rPr lang="en-US" dirty="0"/>
              <a:t>1/22/2022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3047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20" y="2074334"/>
            <a:ext cx="365760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1520" y="2755898"/>
            <a:ext cx="365760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2074334"/>
            <a:ext cx="365760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756581"/>
            <a:ext cx="365760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70D8C-FEE3-44E4-9FC3-58ECB605B60D}" type="datetimeFigureOut">
              <a:rPr lang="en-US" dirty="0"/>
              <a:t>1/22/2022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1823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AFF06-CDBB-4575-A3CF-D3C40F356B44}" type="datetimeFigureOut">
              <a:rPr lang="en-US" dirty="0"/>
              <a:t>1/22/2022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749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B23BA-8BFA-4D1F-A6AD-B650E27402E6}" type="datetimeFigureOut">
              <a:rPr lang="en-US" dirty="0"/>
              <a:t>1/22/2022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0067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84147" y="173736"/>
            <a:ext cx="6398514" cy="65105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6765290" y="173736"/>
            <a:ext cx="2194560" cy="65105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607392"/>
            <a:ext cx="1823085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4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8976" y="907143"/>
            <a:ext cx="5428856" cy="5043714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2286000"/>
            <a:ext cx="1823085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3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43E8C-8E71-4ACB-A6F3-3C86F80AFB02}" type="datetimeFigureOut">
              <a:rPr lang="en-US" dirty="0"/>
              <a:t>1/22/2022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7795258" y="6310086"/>
            <a:ext cx="109728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6868160" y="274320"/>
            <a:ext cx="1988820" cy="6309360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918256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6765290" y="173736"/>
            <a:ext cx="2194560" cy="65105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603504"/>
            <a:ext cx="1824228" cy="1645920"/>
          </a:xfrm>
        </p:spPr>
        <p:txBody>
          <a:bodyPr anchor="b">
            <a:noAutofit/>
          </a:bodyPr>
          <a:lstStyle>
            <a:lvl1pPr algn="l">
              <a:defRPr sz="24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1449" y="173736"/>
            <a:ext cx="6398514" cy="6510528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2286000"/>
            <a:ext cx="1824228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3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F5ABCC35-AE37-4B74-AFDC-2B5B2D807A04}" type="datetimeFigureOut">
              <a:rPr lang="en-US" dirty="0"/>
              <a:t>1/22/2022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9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797546" y="6309360"/>
            <a:ext cx="109728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6868160" y="274320"/>
            <a:ext cx="1988820" cy="6309360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662038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76022" y="173736"/>
            <a:ext cx="8791956" cy="6510528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1520" y="642594"/>
            <a:ext cx="768096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20" y="2103120"/>
            <a:ext cx="768096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34768" y="6309360"/>
            <a:ext cx="20574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89D66BB5-FA43-4133-A57F-33DEFA0D4249}" type="datetimeFigureOut">
              <a:rPr lang="en-US" dirty="0"/>
              <a:t>1/22/2022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96896" y="6309360"/>
            <a:ext cx="3950208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23382" y="6309360"/>
            <a:ext cx="10972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2870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hade val="92000"/>
                <a:satMod val="160000"/>
              </a:schemeClr>
            </a:gs>
            <a:gs pos="77000">
              <a:schemeClr val="bg2">
                <a:tint val="100000"/>
                <a:shade val="73000"/>
                <a:satMod val="155000"/>
              </a:schemeClr>
            </a:gs>
            <a:gs pos="100000">
              <a:schemeClr val="bg2">
                <a:tint val="100000"/>
                <a:shade val="67000"/>
                <a:satMod val="14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6995F625-BE4F-4433-8290-5DF0E8589F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bg2">
                  <a:tint val="90000"/>
                  <a:shade val="92000"/>
                  <a:satMod val="160000"/>
                </a:schemeClr>
              </a:gs>
              <a:gs pos="77000">
                <a:schemeClr val="bg2">
                  <a:tint val="100000"/>
                  <a:shade val="73000"/>
                  <a:satMod val="155000"/>
                </a:schemeClr>
              </a:gs>
              <a:gs pos="100000">
                <a:schemeClr val="bg2">
                  <a:tint val="100000"/>
                  <a:shade val="67000"/>
                  <a:satMod val="14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0102662-1FA4-4C7A-B144-19699DF435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655E224A-5F26-423E-949C-07A720F39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4081" y="610955"/>
            <a:ext cx="8195838" cy="563609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6F1DA18-4CA4-40CF-9ACA-105D8373B6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7789" y="777240"/>
            <a:ext cx="7948422" cy="5303520"/>
          </a:xfrm>
          <a:prstGeom prst="rect">
            <a:avLst/>
          </a:prstGeom>
          <a:solidFill>
            <a:schemeClr val="bg1"/>
          </a:solidFill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45153" y="1887795"/>
            <a:ext cx="7254980" cy="2733106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marL="182880"/>
            <a:r>
              <a:rPr lang="ru-RU" sz="3400"/>
              <a:t>МКДОУ "Детский сад № 23 "Теремок" Долгосрочный проект в старшей группе</a:t>
            </a:r>
            <a:br>
              <a:rPr lang="ru-RU" sz="3400" dirty="0"/>
            </a:br>
            <a:r>
              <a:rPr lang="ru-RU" sz="3400"/>
              <a:t>"Я часть - России"</a:t>
            </a:r>
            <a:br>
              <a:rPr lang="ru-RU" sz="3400" dirty="0"/>
            </a:br>
            <a:br>
              <a:rPr lang="ru-RU" sz="3400" dirty="0"/>
            </a:br>
            <a:endParaRPr lang="ru-RU" sz="340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45153" y="4718994"/>
            <a:ext cx="7254979" cy="913322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Aft>
                <a:spcPts val="600"/>
              </a:spcAft>
            </a:pPr>
            <a:r>
              <a:rPr lang="ru-RU" sz="1700" dirty="0"/>
              <a:t>Подготовила: воспитатель </a:t>
            </a:r>
            <a:r>
              <a:rPr lang="ru-RU" sz="1700"/>
              <a:t>Добышева</a:t>
            </a:r>
            <a:r>
              <a:rPr lang="ru-RU" sz="1700" dirty="0"/>
              <a:t> Е.Н.</a:t>
            </a:r>
            <a:endParaRPr lang="ru-RU" sz="170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7C6D1B74-744B-4231-97DB-86B4C9C5E2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51910" y="610955"/>
            <a:ext cx="144018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ABC98C72-9EDD-4426-B45A-84E06A7CD2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937635" y="611442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44887186-EE44-4AD3-BEFE-3478B45371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06365" y="611442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58EECC4E-F1C0-4C09-A7FD-4D623DACCC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937635" y="1244380"/>
            <a:ext cx="126873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0949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70">
            <a:extLst>
              <a:ext uri="{FF2B5EF4-FFF2-40B4-BE49-F238E27FC236}">
                <a16:creationId xmlns:a16="http://schemas.microsoft.com/office/drawing/2014/main" id="{1B5D6631-F74B-410E-B60D-7C97D6D770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77" name="Rectangle 72">
            <a:extLst>
              <a:ext uri="{FF2B5EF4-FFF2-40B4-BE49-F238E27FC236}">
                <a16:creationId xmlns:a16="http://schemas.microsoft.com/office/drawing/2014/main" id="{6F300CB1-0412-47A2-BA30-07135C98E7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0902" y="1267730"/>
            <a:ext cx="7182197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3078" name="Rectangle 74">
            <a:extLst>
              <a:ext uri="{FF2B5EF4-FFF2-40B4-BE49-F238E27FC236}">
                <a16:creationId xmlns:a16="http://schemas.microsoft.com/office/drawing/2014/main" id="{C1AC820A-F7A7-46F3-933A-2CCC7201D3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5850" y="1411615"/>
            <a:ext cx="69723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79" name="Rectangle 76">
            <a:extLst>
              <a:ext uri="{FF2B5EF4-FFF2-40B4-BE49-F238E27FC236}">
                <a16:creationId xmlns:a16="http://schemas.microsoft.com/office/drawing/2014/main" id="{8DAFCA3D-277C-4C06-BC17-5108F3A700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51910" y="1267730"/>
            <a:ext cx="144018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080" name="Group 78">
            <a:extLst>
              <a:ext uri="{FF2B5EF4-FFF2-40B4-BE49-F238E27FC236}">
                <a16:creationId xmlns:a16="http://schemas.microsoft.com/office/drawing/2014/main" id="{5457DF47-900A-447E-9B61-2B94B74950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950855" y="1267730"/>
            <a:ext cx="1567331" cy="645295"/>
            <a:chOff x="5318306" y="1386268"/>
            <a:chExt cx="1567331" cy="645295"/>
          </a:xfrm>
        </p:grpSpPr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84772325-EEFF-4BA8-841C-29A78A2E43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AD3094C5-7785-41DD-B095-217D26651E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ED3CF66E-289D-4AB8-85D9-C0B9AE18B6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074" name="Picture 2" descr="https://ik.arhano.ru/wp-content/uploads/2020/11/jA20AJfNMZE-1200x900.jpg"/>
          <p:cNvPicPr>
            <a:picLocks noChangeAspect="1" noChangeArrowheads="1"/>
          </p:cNvPicPr>
          <p:nvPr/>
        </p:nvPicPr>
        <p:blipFill rotWithShape="1">
          <a:blip r:embed="rId3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" y="10"/>
            <a:ext cx="9143980" cy="6857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1" name="Rectangle 83">
            <a:extLst>
              <a:ext uri="{FF2B5EF4-FFF2-40B4-BE49-F238E27FC236}">
                <a16:creationId xmlns:a16="http://schemas.microsoft.com/office/drawing/2014/main" id="{8A3844E6-D96A-41C1-870D-EE39760D72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0902" y="1267730"/>
            <a:ext cx="7182197" cy="4307950"/>
          </a:xfrm>
          <a:prstGeom prst="rect">
            <a:avLst/>
          </a:prstGeom>
          <a:solidFill>
            <a:schemeClr val="bg1">
              <a:alpha val="94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3082" name="Rectangle 85">
            <a:extLst>
              <a:ext uri="{FF2B5EF4-FFF2-40B4-BE49-F238E27FC236}">
                <a16:creationId xmlns:a16="http://schemas.microsoft.com/office/drawing/2014/main" id="{F2A92315-CB5C-4EB8-992E-4AA0C5DBC6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5850" y="1411615"/>
            <a:ext cx="69723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Прямоугольник 1"/>
          <p:cNvSpPr/>
          <p:nvPr/>
        </p:nvSpPr>
        <p:spPr>
          <a:xfrm>
            <a:off x="1171281" y="2091263"/>
            <a:ext cx="6801439" cy="2590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3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100" cap="all" spc="-100">
                <a:ln w="1905"/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Краткое </a:t>
            </a:r>
          </a:p>
          <a:p>
            <a:pPr algn="ctr">
              <a:lnSpc>
                <a:spcPct val="83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100" cap="all" spc="-100">
                <a:ln w="1905"/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описание проекта</a:t>
            </a:r>
          </a:p>
        </p:txBody>
      </p:sp>
      <p:sp>
        <p:nvSpPr>
          <p:cNvPr id="3083" name="Rectangle 87">
            <a:extLst>
              <a:ext uri="{FF2B5EF4-FFF2-40B4-BE49-F238E27FC236}">
                <a16:creationId xmlns:a16="http://schemas.microsoft.com/office/drawing/2014/main" id="{79FECA57-A5E2-44A8-96B6-A95724F800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51910" y="1267730"/>
            <a:ext cx="144018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3084" name="Straight Connector 89">
            <a:extLst>
              <a:ext uri="{FF2B5EF4-FFF2-40B4-BE49-F238E27FC236}">
                <a16:creationId xmlns:a16="http://schemas.microsoft.com/office/drawing/2014/main" id="{BD4DE04D-ED96-4A1A-AA20-E4BBEECBFC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937635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85" name="Straight Connector 91">
            <a:extLst>
              <a:ext uri="{FF2B5EF4-FFF2-40B4-BE49-F238E27FC236}">
                <a16:creationId xmlns:a16="http://schemas.microsoft.com/office/drawing/2014/main" id="{F6D8CE3E-8596-4FB7-A9A6-0B18C146B9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06365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86" name="Straight Connector 93">
            <a:extLst>
              <a:ext uri="{FF2B5EF4-FFF2-40B4-BE49-F238E27FC236}">
                <a16:creationId xmlns:a16="http://schemas.microsoft.com/office/drawing/2014/main" id="{3D78D154-D736-4782-853A-1EC344B8E8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937635" y="1913025"/>
            <a:ext cx="126873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2707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id="{A0D70C8A-A50E-4B41-86A2-E2F8558124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6022" y="237744"/>
            <a:ext cx="8791956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3E25BDA2-3F4D-4B38-90E7-989465ECDD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bg2">
                  <a:tint val="90000"/>
                  <a:shade val="92000"/>
                  <a:satMod val="160000"/>
                </a:schemeClr>
              </a:gs>
              <a:gs pos="77000">
                <a:schemeClr val="bg2">
                  <a:tint val="100000"/>
                  <a:shade val="73000"/>
                  <a:satMod val="155000"/>
                </a:schemeClr>
              </a:gs>
              <a:gs pos="100000">
                <a:schemeClr val="bg2">
                  <a:tint val="100000"/>
                  <a:shade val="67000"/>
                  <a:satMod val="14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8" name="Rectangle 12">
            <a:extLst>
              <a:ext uri="{FF2B5EF4-FFF2-40B4-BE49-F238E27FC236}">
                <a16:creationId xmlns:a16="http://schemas.microsoft.com/office/drawing/2014/main" id="{F65EEA05-AD42-442F-B6C6-CB9FC28942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14">
            <a:extLst>
              <a:ext uri="{FF2B5EF4-FFF2-40B4-BE49-F238E27FC236}">
                <a16:creationId xmlns:a16="http://schemas.microsoft.com/office/drawing/2014/main" id="{BC96869A-A70D-42F7-876F-605CB1718F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4081" y="610955"/>
            <a:ext cx="8195838" cy="563609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CD407CC-EF5C-486F-9A14-7F681F986D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7789" y="777240"/>
            <a:ext cx="7948422" cy="5303520"/>
          </a:xfrm>
          <a:prstGeom prst="rect">
            <a:avLst/>
          </a:prstGeom>
          <a:solidFill>
            <a:schemeClr val="bg1"/>
          </a:solidFill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Прямоугольник 2"/>
          <p:cNvSpPr/>
          <p:nvPr/>
        </p:nvSpPr>
        <p:spPr>
          <a:xfrm>
            <a:off x="6037814" y="1420706"/>
            <a:ext cx="2211717" cy="40165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dirty="0" err="1">
                <a:ln w="1905"/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Социально</a:t>
            </a:r>
            <a:r>
              <a:rPr lang="en-US" sz="2800" b="1" dirty="0">
                <a:ln w="1905"/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 –</a:t>
            </a:r>
            <a:r>
              <a:rPr lang="en-US" sz="2800" b="1" dirty="0" err="1">
                <a:ln w="1905"/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коммуникативное</a:t>
            </a:r>
            <a:r>
              <a:rPr lang="en-US" sz="2800" b="1" dirty="0">
                <a:ln w="1905"/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 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dirty="0" err="1">
                <a:ln w="1905"/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развитие</a:t>
            </a:r>
            <a:endParaRPr lang="en-US" sz="2800" b="1" dirty="0">
              <a:ln w="1905"/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35333" y="931876"/>
            <a:ext cx="4739916" cy="50948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Познавательное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 </a:t>
            </a:r>
            <a:r>
              <a:rPr lang="en-US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развитие</a:t>
            </a:r>
            <a:br>
              <a:rPr lang="en-US" sz="1600" b="1" dirty="0"/>
            </a:br>
            <a:r>
              <a:rPr lang="en-US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Беседы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: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Century Gothic"/>
              <a:cs typeface="Times New Roman"/>
            </a:endParaRPr>
          </a:p>
          <a:p>
            <a:pPr>
              <a:lnSpc>
                <a:spcPct val="90000"/>
              </a:lnSpc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«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История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возникновения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России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»  </a:t>
            </a:r>
            <a:br>
              <a:rPr lang="en-US" sz="1600" dirty="0"/>
            </a:b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«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Государственные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символы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России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» .</a:t>
            </a:r>
          </a:p>
          <a:p>
            <a:pPr>
              <a:lnSpc>
                <a:spcPct val="90000"/>
              </a:lnSpc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«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Президент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-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глава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Государства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"</a:t>
            </a:r>
          </a:p>
          <a:p>
            <a:pPr>
              <a:lnSpc>
                <a:spcPct val="90000"/>
              </a:lnSpc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«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Подземные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богатства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России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»</a:t>
            </a:r>
          </a:p>
          <a:p>
            <a:pPr>
              <a:lnSpc>
                <a:spcPct val="90000"/>
              </a:lnSpc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"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Выборы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Президента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России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"</a:t>
            </a:r>
          </a:p>
          <a:p>
            <a:pPr>
              <a:lnSpc>
                <a:spcPct val="90000"/>
              </a:lnSpc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Цель</a:t>
            </a: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: 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Продолжать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знакомство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детей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 с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главными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символами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,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отличительными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символами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России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 (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матрёшкой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,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берёзой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),  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понятием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Родина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,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формировать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 у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детей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представление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 о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России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как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 о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родной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стране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, о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президенте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,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как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главном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человеке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страны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.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Обобщение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представлений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 о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функциональном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назначении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герба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 и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флага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, о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символическом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значении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цвета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.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Воспитание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уважительного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отношения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 к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государственным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символам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России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;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гордость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за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свое</a:t>
            </a: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Отечество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Century Gothic"/>
              <a:cs typeface="Times New Roman"/>
            </a:endParaRPr>
          </a:p>
          <a:p>
            <a:pPr indent="-182880">
              <a:lnSpc>
                <a:spcPct val="90000"/>
              </a:lnSpc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sz="11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DD76B5F-5BAA-48C6-9065-9AEF15D30B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04298" y="2057401"/>
            <a:ext cx="0" cy="2743200"/>
          </a:xfrm>
          <a:prstGeom prst="line">
            <a:avLst/>
          </a:prstGeom>
          <a:ln w="158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860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66538" y="591749"/>
            <a:ext cx="8295905" cy="5940088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just"/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«Моя Россия»</a:t>
            </a:r>
            <a:endParaRPr lang="ru-RU" dirty="0"/>
          </a:p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воспитание патриотических чувств, любви к Родине.</a:t>
            </a:r>
            <a:endParaRPr lang="ru-RU" dirty="0"/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Программные задачи:</a:t>
            </a:r>
            <a:endParaRPr lang="ru-RU" dirty="0"/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Закрепить и обобщить знания детей о нашей стране, о столице нашей Родины;</a:t>
            </a:r>
            <a:endParaRPr lang="ru-RU" dirty="0"/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любовь к Родине, гражданско-патриотические чувства;</a:t>
            </a:r>
            <a:endParaRPr lang="ru-RU" dirty="0"/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Систематизировать знания детей о символике государства;</a:t>
            </a:r>
            <a:endParaRPr lang="ru-RU" dirty="0"/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память, коммуникативные навыки;</a:t>
            </a:r>
            <a:endParaRPr lang="ru-RU" dirty="0"/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Обогатить словарный запас у дошкольников по данной теме;</a:t>
            </a:r>
            <a:endParaRPr lang="ru-RU" dirty="0"/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диалогическую речь у дошкольника, умение слушать своих товарищей;</a:t>
            </a:r>
            <a:endParaRPr lang="ru-RU" dirty="0"/>
          </a:p>
          <a:p>
            <a:pPr algn="just"/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Рассматривание иллюстраций и фотоальбомов: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/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«Россия – моя страна», Карта России, иллюстрации «Животные России», «Военно-воздушные силы России», «Символика РФ», «Правители России».</a:t>
            </a:r>
            <a:endParaRPr lang="ru-RU" dirty="0"/>
          </a:p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воспитание патриотических чувств, любви к Родине.</a:t>
            </a:r>
            <a:endParaRPr lang="ru-RU" dirty="0"/>
          </a:p>
          <a:p>
            <a:pPr algn="just"/>
            <a:r>
              <a:rPr lang="ru-RU" sz="2000" dirty="0">
                <a:latin typeface="Times New Roman"/>
                <a:cs typeface="Times New Roman"/>
              </a:rPr>
              <a:t>Закрепить и обобщить знания детей о нашей стране, о столице нашей Родины</a:t>
            </a:r>
            <a:endParaRPr lang="ru-RU" dirty="0">
              <a:latin typeface="Times New Roman"/>
              <a:cs typeface="Times New Roman"/>
            </a:endParaRPr>
          </a:p>
          <a:p>
            <a:pPr lvl="0" algn="ctr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8756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139330"/>
            <a:ext cx="8784976" cy="8956298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ru-RU" b="1" dirty="0">
                <a:latin typeface="Century Gothic"/>
                <a:cs typeface="Times New Roman"/>
              </a:rPr>
              <a:t>ХУДОЖЕСТВЕННО-ЭСТЕТИЧЕСКОE  РАЗВИТИЕ</a:t>
            </a:r>
            <a:endParaRPr lang="ru-RU" dirty="0">
              <a:latin typeface="Century Gothic"/>
              <a:cs typeface="Times New Roman"/>
            </a:endParaRPr>
          </a:p>
          <a:p>
            <a:pPr algn="ctr"/>
            <a:r>
              <a:rPr lang="ru-RU" b="1" dirty="0">
                <a:latin typeface="Century Gothic"/>
                <a:cs typeface="Times New Roman"/>
              </a:rPr>
              <a:t>Рисование "Городецкая роспись деревянной доски"</a:t>
            </a:r>
            <a:endParaRPr lang="ru-RU" dirty="0">
              <a:latin typeface="Century Gothic"/>
            </a:endParaRPr>
          </a:p>
          <a:p>
            <a:r>
              <a:rPr lang="ru-RU" b="1" u="sng" dirty="0">
                <a:latin typeface="Century Gothic"/>
                <a:cs typeface="Times New Roman"/>
              </a:rPr>
              <a:t>Цель</a:t>
            </a:r>
            <a:r>
              <a:rPr lang="ru-RU" b="1" dirty="0">
                <a:latin typeface="Century Gothic"/>
                <a:cs typeface="Times New Roman"/>
              </a:rPr>
              <a:t>:</a:t>
            </a:r>
            <a:r>
              <a:rPr lang="ru-RU" dirty="0">
                <a:latin typeface="Century Gothic"/>
                <a:cs typeface="Times New Roman"/>
              </a:rPr>
              <a:t> Украшение шаблона посуды </a:t>
            </a:r>
            <a:r>
              <a:rPr lang="ru-RU" b="1" i="1" dirty="0">
                <a:latin typeface="Century Gothic"/>
                <a:cs typeface="Times New Roman"/>
              </a:rPr>
              <a:t>(</a:t>
            </a:r>
            <a:r>
              <a:rPr lang="ru-RU" b="1" i="1" dirty="0" err="1">
                <a:latin typeface="Century Gothic"/>
                <a:cs typeface="Times New Roman"/>
              </a:rPr>
              <a:t>разделонеая</a:t>
            </a:r>
            <a:r>
              <a:rPr lang="ru-RU" b="1" i="1" dirty="0">
                <a:latin typeface="Century Gothic"/>
                <a:cs typeface="Times New Roman"/>
              </a:rPr>
              <a:t> доска)</a:t>
            </a:r>
            <a:r>
              <a:rPr lang="ru-RU" b="1" dirty="0">
                <a:latin typeface="Century Gothic"/>
                <a:cs typeface="Times New Roman"/>
              </a:rPr>
              <a:t> узором по мотивам городецкой росписи </a:t>
            </a:r>
            <a:r>
              <a:rPr lang="ru-RU" dirty="0">
                <a:latin typeface="Century Gothic"/>
                <a:cs typeface="Times New Roman"/>
              </a:rPr>
              <a:t>.</a:t>
            </a:r>
            <a:r>
              <a:rPr lang="ru-RU" dirty="0">
                <a:latin typeface="Century Gothic"/>
                <a:ea typeface="+mn-lt"/>
                <a:cs typeface="Times New Roman"/>
              </a:rPr>
              <a:t> </a:t>
            </a:r>
            <a:r>
              <a:rPr lang="ru-RU" dirty="0">
                <a:ea typeface="+mn-lt"/>
                <a:cs typeface="+mn-lt"/>
              </a:rPr>
              <a:t>Яркие фактурные рисунки выполняются свободным мазком с графической обводкой.</a:t>
            </a:r>
          </a:p>
          <a:p>
            <a:pPr algn="ctr"/>
            <a:r>
              <a:rPr lang="ru-RU" b="1" dirty="0" err="1">
                <a:latin typeface="Century Gothic"/>
                <a:cs typeface="Times New Roman"/>
              </a:rPr>
              <a:t>Пластилинография</a:t>
            </a:r>
            <a:r>
              <a:rPr lang="ru-RU" b="1" dirty="0">
                <a:latin typeface="Century Gothic"/>
                <a:cs typeface="Times New Roman"/>
              </a:rPr>
              <a:t>  «Веселые  матрёшки».</a:t>
            </a:r>
            <a:endParaRPr lang="ru-RU" dirty="0">
              <a:latin typeface="Century Gothic"/>
              <a:cs typeface="Times New Roman"/>
            </a:endParaRPr>
          </a:p>
          <a:p>
            <a:r>
              <a:rPr lang="ru-RU" b="1" dirty="0">
                <a:latin typeface="Century Gothic"/>
                <a:cs typeface="Times New Roman"/>
              </a:rPr>
              <a:t>Цель:</a:t>
            </a:r>
            <a:r>
              <a:rPr lang="ru-RU" dirty="0">
                <a:latin typeface="Century Gothic"/>
                <a:cs typeface="Times New Roman"/>
              </a:rPr>
              <a:t> Расширить представление детей о видах народного декоративного искусства.</a:t>
            </a:r>
          </a:p>
          <a:p>
            <a:r>
              <a:rPr lang="ru-RU" dirty="0">
                <a:latin typeface="Century Gothic"/>
                <a:cs typeface="Times New Roman"/>
              </a:rPr>
              <a:t>Познакомить детей с историей рождения русской деревянной матрёшки, с её внешним обликом.</a:t>
            </a:r>
          </a:p>
          <a:p>
            <a:r>
              <a:rPr lang="ru-RU" dirty="0">
                <a:latin typeface="Century Gothic"/>
                <a:cs typeface="Times New Roman"/>
              </a:rPr>
              <a:t>Развивать умение самостоятельно выбирать цвета для узора, умение заполнять элементы костюма матрёшки пластилином (налеплять по всей по </a:t>
            </a:r>
            <a:r>
              <a:rPr lang="ru-RU" dirty="0" err="1">
                <a:latin typeface="Century Gothic"/>
                <a:cs typeface="Times New Roman"/>
              </a:rPr>
              <a:t>верхности</a:t>
            </a:r>
            <a:r>
              <a:rPr lang="ru-RU" dirty="0">
                <a:latin typeface="Century Gothic"/>
                <a:cs typeface="Times New Roman"/>
              </a:rPr>
              <a:t>, не заходя за контуры, размазывая пальчиками).</a:t>
            </a:r>
          </a:p>
          <a:p>
            <a:r>
              <a:rPr lang="ru-RU" b="1" dirty="0">
                <a:latin typeface="Century Gothic"/>
                <a:cs typeface="Times New Roman"/>
              </a:rPr>
              <a:t>Рассматривание  иллюстраций</a:t>
            </a:r>
            <a:endParaRPr lang="ru-RU" dirty="0">
              <a:latin typeface="Century Gothic"/>
              <a:cs typeface="Times New Roman"/>
            </a:endParaRPr>
          </a:p>
          <a:p>
            <a:r>
              <a:rPr lang="ru-RU" dirty="0">
                <a:ea typeface="+mn-lt"/>
                <a:cs typeface="+mn-lt"/>
              </a:rPr>
              <a:t>    </a:t>
            </a:r>
            <a:r>
              <a:rPr lang="ru-RU" dirty="0">
                <a:latin typeface="Century Gothic"/>
                <a:cs typeface="Times New Roman"/>
              </a:rPr>
              <a:t>«Народные промыслы» (хохлома, гжель, дымковская игрушка, </a:t>
            </a:r>
            <a:r>
              <a:rPr lang="ru-RU" dirty="0" err="1">
                <a:latin typeface="Century Gothic"/>
                <a:cs typeface="Times New Roman"/>
              </a:rPr>
              <a:t>филимоновская</a:t>
            </a:r>
            <a:r>
              <a:rPr lang="ru-RU" dirty="0">
                <a:latin typeface="Century Gothic"/>
                <a:cs typeface="Times New Roman"/>
              </a:rPr>
              <a:t>  игрушка, «Русская матрёшка», «Русский народный костюм».</a:t>
            </a:r>
          </a:p>
          <a:p>
            <a:r>
              <a:rPr lang="ru-RU" b="1" dirty="0">
                <a:latin typeface="Century Gothic"/>
                <a:cs typeface="Times New Roman"/>
              </a:rPr>
              <a:t>Цель:</a:t>
            </a:r>
            <a:r>
              <a:rPr lang="ru-RU" dirty="0">
                <a:latin typeface="Century Gothic"/>
                <a:cs typeface="Times New Roman"/>
              </a:rPr>
              <a:t> познакомить с народным и декоративно-прикладным искусством русским костюмом.</a:t>
            </a:r>
          </a:p>
          <a:p>
            <a:r>
              <a:rPr lang="ru-RU" dirty="0">
                <a:ea typeface="+mn-lt"/>
                <a:cs typeface="+mn-lt"/>
              </a:rPr>
              <a:t>   </a:t>
            </a:r>
            <a:r>
              <a:rPr lang="ru-RU" dirty="0">
                <a:latin typeface="Century Gothic"/>
                <a:cs typeface="Times New Roman"/>
              </a:rPr>
              <a:t>Продолжать знакомить с </a:t>
            </a:r>
            <a:r>
              <a:rPr lang="ru-RU" b="1" dirty="0">
                <a:latin typeface="Century Gothic"/>
                <a:cs typeface="Times New Roman"/>
              </a:rPr>
              <a:t>народными традициями,</a:t>
            </a:r>
            <a:r>
              <a:rPr lang="ru-RU" dirty="0">
                <a:latin typeface="Century Gothic"/>
                <a:cs typeface="Times New Roman"/>
              </a:rPr>
              <a:t> воспитывать уважение к труду </a:t>
            </a:r>
            <a:r>
              <a:rPr lang="ru-RU" b="1" dirty="0">
                <a:latin typeface="Century Gothic"/>
                <a:cs typeface="Times New Roman"/>
              </a:rPr>
              <a:t>народных мастеров. </a:t>
            </a:r>
            <a:r>
              <a:rPr lang="ru-RU" dirty="0">
                <a:latin typeface="Century Gothic"/>
                <a:cs typeface="Times New Roman"/>
              </a:rPr>
              <a:t>Воспитывать у детей гордость за свою страну.</a:t>
            </a:r>
            <a:br>
              <a:rPr lang="en-US" dirty="0"/>
            </a:br>
            <a:r>
              <a:rPr lang="ru-RU" b="1" dirty="0">
                <a:latin typeface="Century Gothic"/>
                <a:cs typeface="Times New Roman"/>
              </a:rPr>
              <a:t>Рассматривание репродукции художника   А. Широкова «За Родину»</a:t>
            </a:r>
            <a:endParaRPr lang="ru-RU" dirty="0">
              <a:latin typeface="Century Gothic"/>
              <a:cs typeface="Times New Roman"/>
            </a:endParaRPr>
          </a:p>
          <a:p>
            <a:r>
              <a:rPr lang="ru-RU" b="1" dirty="0">
                <a:latin typeface="Century Gothic"/>
                <a:cs typeface="Times New Roman"/>
              </a:rPr>
              <a:t>Цель:</a:t>
            </a:r>
            <a:r>
              <a:rPr lang="ru-RU" dirty="0">
                <a:latin typeface="Century Gothic"/>
                <a:cs typeface="Times New Roman"/>
              </a:rPr>
              <a:t>  воспитывать любовь к Родине.</a:t>
            </a:r>
          </a:p>
          <a:p>
            <a:endParaRPr lang="ru-RU" dirty="0">
              <a:latin typeface="Century Gothic" panose="020B0502020202020204"/>
              <a:cs typeface="Times New Roman" panose="02020603050405020304" pitchFamily="18" charset="0"/>
            </a:endParaRPr>
          </a:p>
          <a:p>
            <a:endParaRPr lang="ru-RU" dirty="0">
              <a:latin typeface="Century Gothic" panose="020B0502020202020204"/>
              <a:cs typeface="Times New Roman" panose="02020603050405020304" pitchFamily="18" charset="0"/>
            </a:endParaRPr>
          </a:p>
          <a:p>
            <a:endParaRPr lang="ru-RU" dirty="0">
              <a:latin typeface="Century Gothic" panose="020B0502020202020204"/>
              <a:cs typeface="Times New Roman" panose="02020603050405020304" pitchFamily="18" charset="0"/>
            </a:endParaRPr>
          </a:p>
          <a:p>
            <a:endParaRPr lang="ru-RU" dirty="0">
              <a:latin typeface="Century Gothic" panose="020B0502020202020204"/>
              <a:cs typeface="Times New Roman" panose="02020603050405020304" pitchFamily="18" charset="0"/>
            </a:endParaRPr>
          </a:p>
          <a:p>
            <a:endParaRPr lang="ru-RU" dirty="0">
              <a:latin typeface="Century Gothic" panose="020B0502020202020204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Century Gothic" panose="020B0502020202020204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5356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hade val="92000"/>
                <a:satMod val="160000"/>
              </a:schemeClr>
            </a:gs>
            <a:gs pos="77000">
              <a:schemeClr val="bg2">
                <a:tint val="100000"/>
                <a:shade val="73000"/>
                <a:satMod val="155000"/>
              </a:schemeClr>
            </a:gs>
            <a:gs pos="100000">
              <a:schemeClr val="bg2">
                <a:tint val="100000"/>
                <a:shade val="67000"/>
                <a:satMod val="14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E25BDA2-3F4D-4B38-90E7-989465ECDD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bg2">
                  <a:tint val="90000"/>
                  <a:shade val="92000"/>
                  <a:satMod val="160000"/>
                </a:schemeClr>
              </a:gs>
              <a:gs pos="77000">
                <a:schemeClr val="bg2">
                  <a:tint val="100000"/>
                  <a:shade val="73000"/>
                  <a:satMod val="155000"/>
                </a:schemeClr>
              </a:gs>
              <a:gs pos="100000">
                <a:schemeClr val="bg2">
                  <a:tint val="100000"/>
                  <a:shade val="67000"/>
                  <a:satMod val="14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65EEA05-AD42-442F-B6C6-CB9FC28942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96869A-A70D-42F7-876F-605CB1718F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4081" y="610955"/>
            <a:ext cx="8195838" cy="563609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CD407CC-EF5C-486F-9A14-7F681F986D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7789" y="777240"/>
            <a:ext cx="7948422" cy="5303520"/>
          </a:xfrm>
          <a:prstGeom prst="rect">
            <a:avLst/>
          </a:prstGeom>
          <a:solidFill>
            <a:schemeClr val="bg1"/>
          </a:solidFill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B49585-864D-43A5-844D-1CAF7A45A1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49626" y="1420706"/>
            <a:ext cx="2599905" cy="4016587"/>
          </a:xfrm>
        </p:spPr>
        <p:txBody>
          <a:bodyPr>
            <a:normAutofit/>
          </a:bodyPr>
          <a:lstStyle/>
          <a:p>
            <a:r>
              <a:rPr lang="ru-RU" sz="3100"/>
              <a:t>Речевое развитие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454C396-5EAA-4DA2-83F1-C1F095ED44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5937" y="1133158"/>
            <a:ext cx="4610520" cy="5368059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Чтение художественной литературы:</a:t>
            </a:r>
            <a:r>
              <a:rPr lang="ru-RU" sz="16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 </a:t>
            </a:r>
            <a:endParaRPr lang="ru-RU" sz="1600">
              <a:solidFill>
                <a:schemeClr val="tx1">
                  <a:lumMod val="75000"/>
                  <a:lumOff val="25000"/>
                </a:schemeClr>
              </a:solidFill>
              <a:latin typeface="Century Gothic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Clr>
                <a:srgbClr val="262626"/>
              </a:buClr>
              <a:buNone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Русские народные сказки «Крошечка-</a:t>
            </a:r>
            <a:r>
              <a:rPr 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ховрошечка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», «Сестрица Алёнушка и братец Иванушка». </a:t>
            </a:r>
            <a:r>
              <a:rPr lang="ru-RU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А.С.Пушкин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 «Сказка о рыбаке и рыбке».</a:t>
            </a:r>
            <a:endParaRPr lang="ru-RU" sz="1600">
              <a:solidFill>
                <a:schemeClr val="tx1">
                  <a:lumMod val="75000"/>
                  <a:lumOff val="25000"/>
                </a:schemeClr>
              </a:solidFill>
              <a:latin typeface="Century Gothic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Clr>
                <a:srgbClr val="262626"/>
              </a:buClr>
              <a:buNone/>
            </a:pPr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Цель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: Познакомить детей с русской народной сказкой. Воспитывать интерес к русскому фольклору.</a:t>
            </a:r>
            <a:endParaRPr lang="ru-RU" sz="1600">
              <a:solidFill>
                <a:schemeClr val="tx1">
                  <a:lumMod val="75000"/>
                  <a:lumOff val="25000"/>
                </a:schemeClr>
              </a:solidFill>
              <a:latin typeface="Century Gothic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Clr>
                <a:srgbClr val="262626"/>
              </a:buClr>
              <a:buNone/>
            </a:pPr>
            <a:r>
              <a:rPr lang="ru-RU" sz="16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Чтение и разучивание стихотворений о России:</a:t>
            </a:r>
            <a:endParaRPr lang="ru-RU" sz="1600">
              <a:solidFill>
                <a:schemeClr val="tx1">
                  <a:lumMod val="75000"/>
                  <a:lumOff val="25000"/>
                </a:schemeClr>
              </a:solidFill>
              <a:latin typeface="Century Gothic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Clr>
                <a:srgbClr val="262626"/>
              </a:buClr>
              <a:buNone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П. Воронько </a:t>
            </a:r>
            <a:r>
              <a:rPr lang="ru-RU" sz="16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«Лучше нет родного края»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;</a:t>
            </a:r>
            <a:endParaRPr lang="ru-RU" sz="1600">
              <a:solidFill>
                <a:schemeClr val="tx1">
                  <a:lumMod val="75000"/>
                  <a:lumOff val="25000"/>
                </a:schemeClr>
              </a:solidFill>
              <a:latin typeface="Century Gothic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Clr>
                <a:srgbClr val="262626"/>
              </a:buClr>
              <a:buNone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С. Михалков </a:t>
            </a:r>
            <a:r>
              <a:rPr lang="ru-RU" sz="16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«Кремлёвские звёзды»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;</a:t>
            </a:r>
            <a:endParaRPr lang="ru-RU" sz="1600">
              <a:solidFill>
                <a:schemeClr val="tx1">
                  <a:lumMod val="75000"/>
                  <a:lumOff val="25000"/>
                </a:schemeClr>
              </a:solidFill>
              <a:latin typeface="Century Gothic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Clr>
                <a:srgbClr val="262626"/>
              </a:buClr>
              <a:buNone/>
            </a:pPr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Цель: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 Воспитание патриотических чувств, любви к Родине. Развивать память, внимание.</a:t>
            </a: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6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Ознакомление с пословицами и поговорками</a:t>
            </a:r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:</a:t>
            </a:r>
            <a:endParaRPr lang="ru-RU" sz="1600">
              <a:solidFill>
                <a:schemeClr val="tx1">
                  <a:lumMod val="75000"/>
                  <a:lumOff val="25000"/>
                </a:schemeClr>
              </a:solidFill>
              <a:latin typeface="Century Gothic"/>
            </a:endParaRPr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ea typeface="+mn-lt"/>
                <a:cs typeface="+mn-lt"/>
              </a:rPr>
              <a:t> </a:t>
            </a:r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Цель: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 учить детей запоминать пословицы и поговорки, учить понимать смысл пословиц и поговорок, помочь в придумывании своих. Развивать связную речь, умение грамотно составлять предложения</a:t>
            </a:r>
            <a:endParaRPr lang="ru-RU" sz="1600">
              <a:solidFill>
                <a:schemeClr val="tx1">
                  <a:lumMod val="75000"/>
                  <a:lumOff val="25000"/>
                </a:schemeClr>
              </a:solidFill>
              <a:latin typeface="Century Gothic"/>
            </a:endParaRPr>
          </a:p>
          <a:p>
            <a:pPr>
              <a:lnSpc>
                <a:spcPct val="90000"/>
              </a:lnSpc>
              <a:spcBef>
                <a:spcPts val="0"/>
              </a:spcBef>
              <a:buNone/>
            </a:pPr>
            <a:endParaRPr lang="ru-RU" sz="1600" dirty="0">
              <a:solidFill>
                <a:schemeClr val="tx1">
                  <a:lumMod val="75000"/>
                  <a:lumOff val="25000"/>
                </a:schemeClr>
              </a:solidFill>
              <a:latin typeface="Century Gothic"/>
              <a:cs typeface="Times New Roman"/>
            </a:endParaRPr>
          </a:p>
          <a:p>
            <a:pPr marL="0" indent="0">
              <a:lnSpc>
                <a:spcPct val="90000"/>
              </a:lnSpc>
              <a:buNone/>
            </a:pPr>
            <a:endParaRPr lang="ru-RU" sz="1100">
              <a:solidFill>
                <a:schemeClr val="tx1">
                  <a:lumMod val="75000"/>
                  <a:lumOff val="25000"/>
                </a:schemeClr>
              </a:solidFill>
              <a:latin typeface="Times New Roman"/>
              <a:cs typeface="Times New Roman"/>
            </a:endParaRPr>
          </a:p>
          <a:p>
            <a:pPr>
              <a:lnSpc>
                <a:spcPct val="90000"/>
              </a:lnSpc>
              <a:buClr>
                <a:srgbClr val="262626"/>
              </a:buClr>
            </a:pPr>
            <a:endParaRPr lang="ru-RU" sz="11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DD76B5F-5BAA-48C6-9065-9AEF15D30B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04298" y="2057401"/>
            <a:ext cx="0" cy="2743200"/>
          </a:xfrm>
          <a:prstGeom prst="line">
            <a:avLst/>
          </a:prstGeom>
          <a:ln w="158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7770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hade val="92000"/>
                <a:satMod val="160000"/>
              </a:schemeClr>
            </a:gs>
            <a:gs pos="77000">
              <a:schemeClr val="bg2">
                <a:tint val="100000"/>
                <a:shade val="73000"/>
                <a:satMod val="155000"/>
              </a:schemeClr>
            </a:gs>
            <a:gs pos="100000">
              <a:schemeClr val="bg2">
                <a:tint val="100000"/>
                <a:shade val="67000"/>
                <a:satMod val="14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E25BDA2-3F4D-4B38-90E7-989465ECDD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bg2">
                  <a:tint val="90000"/>
                  <a:shade val="92000"/>
                  <a:satMod val="160000"/>
                </a:schemeClr>
              </a:gs>
              <a:gs pos="77000">
                <a:schemeClr val="bg2">
                  <a:tint val="100000"/>
                  <a:shade val="73000"/>
                  <a:satMod val="155000"/>
                </a:schemeClr>
              </a:gs>
              <a:gs pos="100000">
                <a:schemeClr val="bg2">
                  <a:tint val="100000"/>
                  <a:shade val="67000"/>
                  <a:satMod val="14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65EEA05-AD42-442F-B6C6-CB9FC28942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96869A-A70D-42F7-876F-605CB1718F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4081" y="610955"/>
            <a:ext cx="8195838" cy="563609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CD407CC-EF5C-486F-9A14-7F681F986D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7789" y="777240"/>
            <a:ext cx="7948422" cy="5303520"/>
          </a:xfrm>
          <a:prstGeom prst="rect">
            <a:avLst/>
          </a:prstGeom>
          <a:solidFill>
            <a:schemeClr val="bg1"/>
          </a:solidFill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6D2BFC-4B7E-4479-838E-58FBFDCA1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49626" y="1420706"/>
            <a:ext cx="2599905" cy="4016587"/>
          </a:xfrm>
        </p:spPr>
        <p:txBody>
          <a:bodyPr>
            <a:normAutofit/>
          </a:bodyPr>
          <a:lstStyle/>
          <a:p>
            <a:r>
              <a:rPr lang="ru-RU" sz="2900"/>
              <a:t>Игровая деятельность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87915F9-26D2-4D60-9A12-58ABE69F7D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5937" y="773725"/>
            <a:ext cx="4797425" cy="531054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lnSpc>
                <a:spcPct val="90000"/>
              </a:lnSpc>
              <a:buClr>
                <a:srgbClr val="262626"/>
              </a:buClr>
              <a:buNone/>
            </a:pPr>
            <a:r>
              <a:rPr lang="ru-RU" sz="16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Пальчиковая гимнастика</a:t>
            </a:r>
            <a:r>
              <a:rPr lang="ru-RU" sz="16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: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 «Здравствуй, Родина моя», «Строим дом»</a:t>
            </a:r>
            <a:endParaRPr lang="ru-RU" sz="1600">
              <a:solidFill>
                <a:schemeClr val="tx1">
                  <a:lumMod val="75000"/>
                  <a:lumOff val="25000"/>
                </a:schemeClr>
              </a:solidFill>
              <a:latin typeface="Century Gothic"/>
            </a:endParaRPr>
          </a:p>
          <a:p>
            <a:pPr marL="0" indent="0">
              <a:lnSpc>
                <a:spcPct val="90000"/>
              </a:lnSpc>
              <a:buClr>
                <a:srgbClr val="262626"/>
              </a:buClr>
              <a:buNone/>
            </a:pPr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Цель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. формирование правильного звукопроизношения; умение быстро и чисто говорить; развитие мелкой моторики, координации движений;  развитие памяти, внимания; умение согласовывать движения и речь.</a:t>
            </a:r>
            <a:br>
              <a:rPr lang="ru-RU" sz="1600" b="1" dirty="0">
                <a:latin typeface="Century Gothic"/>
                <a:cs typeface="Times New Roman"/>
              </a:rPr>
            </a:br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Д/игры:</a:t>
            </a:r>
            <a:endParaRPr lang="ru-RU" sz="1600">
              <a:solidFill>
                <a:schemeClr val="tx1">
                  <a:lumMod val="75000"/>
                  <a:lumOff val="25000"/>
                </a:schemeClr>
              </a:solidFill>
              <a:latin typeface="Century Gothic"/>
            </a:endParaRPr>
          </a:p>
          <a:p>
            <a:pPr marL="0" indent="0">
              <a:lnSpc>
                <a:spcPct val="90000"/>
              </a:lnSpc>
              <a:buClr>
                <a:srgbClr val="262626"/>
              </a:buClr>
              <a:buNone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«Собери герб страны, нашего города»</a:t>
            </a:r>
            <a:endParaRPr lang="ru-RU" sz="1600">
              <a:solidFill>
                <a:schemeClr val="tx1">
                  <a:lumMod val="75000"/>
                  <a:lumOff val="25000"/>
                </a:schemeClr>
              </a:solidFill>
              <a:latin typeface="Century Gothic"/>
            </a:endParaRPr>
          </a:p>
          <a:p>
            <a:pPr marL="0" indent="0">
              <a:lnSpc>
                <a:spcPct val="90000"/>
              </a:lnSpc>
              <a:buClr>
                <a:srgbClr val="262626"/>
              </a:buClr>
              <a:buNone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«Что мы делаем?»,</a:t>
            </a:r>
            <a:endParaRPr lang="ru-RU" sz="1600">
              <a:solidFill>
                <a:schemeClr val="tx1">
                  <a:lumMod val="75000"/>
                  <a:lumOff val="25000"/>
                </a:schemeClr>
              </a:solidFill>
              <a:latin typeface="Century Gothic"/>
            </a:endParaRPr>
          </a:p>
          <a:p>
            <a:pPr marL="0" indent="0">
              <a:lnSpc>
                <a:spcPct val="90000"/>
              </a:lnSpc>
              <a:buClr>
                <a:srgbClr val="262626"/>
              </a:buClr>
              <a:buNone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«Испорченный телефон»,</a:t>
            </a:r>
            <a:endParaRPr lang="ru-RU" sz="1600">
              <a:solidFill>
                <a:schemeClr val="tx1">
                  <a:lumMod val="75000"/>
                  <a:lumOff val="25000"/>
                </a:schemeClr>
              </a:solidFill>
              <a:latin typeface="Century Gothic"/>
            </a:endParaRPr>
          </a:p>
          <a:p>
            <a:pPr marL="0" indent="0">
              <a:lnSpc>
                <a:spcPct val="90000"/>
              </a:lnSpc>
              <a:buClr>
                <a:srgbClr val="262626"/>
              </a:buClr>
              <a:buNone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Игра «Где мы были, мы не скажем»</a:t>
            </a:r>
            <a:endParaRPr lang="ru-RU" sz="1600">
              <a:solidFill>
                <a:schemeClr val="tx1">
                  <a:lumMod val="75000"/>
                  <a:lumOff val="25000"/>
                </a:schemeClr>
              </a:solidFill>
              <a:latin typeface="Century Gothic"/>
            </a:endParaRPr>
          </a:p>
          <a:p>
            <a:pPr marL="0" indent="0">
              <a:lnSpc>
                <a:spcPct val="90000"/>
              </a:lnSpc>
              <a:buClr>
                <a:srgbClr val="262626"/>
              </a:buClr>
              <a:buNone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Игра «Ласковое слово»</a:t>
            </a:r>
            <a:endParaRPr lang="ru-RU" sz="1600">
              <a:solidFill>
                <a:schemeClr val="tx1">
                  <a:lumMod val="75000"/>
                  <a:lumOff val="25000"/>
                </a:schemeClr>
              </a:solidFill>
              <a:latin typeface="Century Gothic"/>
            </a:endParaRPr>
          </a:p>
          <a:p>
            <a:pPr marL="0" indent="0">
              <a:lnSpc>
                <a:spcPct val="90000"/>
              </a:lnSpc>
              <a:buClr>
                <a:srgbClr val="262626"/>
              </a:buClr>
              <a:buNone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Словесная игра «Подбери словечко»</a:t>
            </a:r>
            <a:endParaRPr lang="ru-RU" sz="1600">
              <a:solidFill>
                <a:schemeClr val="tx1">
                  <a:lumMod val="75000"/>
                  <a:lumOff val="25000"/>
                </a:schemeClr>
              </a:solidFill>
              <a:latin typeface="Century Gothic"/>
            </a:endParaRPr>
          </a:p>
          <a:p>
            <a:pPr marL="0" indent="0">
              <a:lnSpc>
                <a:spcPct val="90000"/>
              </a:lnSpc>
              <a:buClr>
                <a:srgbClr val="262626"/>
              </a:buClr>
              <a:buNone/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ea typeface="+mn-lt"/>
                <a:cs typeface="+mn-lt"/>
              </a:rPr>
              <a:t> 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«Подбери признак».</a:t>
            </a:r>
            <a:endParaRPr lang="ru-RU" sz="1600">
              <a:solidFill>
                <a:schemeClr val="tx1">
                  <a:lumMod val="75000"/>
                  <a:lumOff val="25000"/>
                </a:schemeClr>
              </a:solidFill>
              <a:latin typeface="Century Gothic"/>
            </a:endParaRPr>
          </a:p>
          <a:p>
            <a:pPr marL="0" indent="0">
              <a:lnSpc>
                <a:spcPct val="90000"/>
              </a:lnSpc>
              <a:buClr>
                <a:srgbClr val="262626"/>
              </a:buClr>
              <a:buNone/>
            </a:pPr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Цель.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 Развивать внимание, память, образное мышление детей.</a:t>
            </a:r>
            <a:endParaRPr lang="ru-RU" sz="1600" dirty="0">
              <a:solidFill>
                <a:schemeClr val="tx1">
                  <a:lumMod val="75000"/>
                  <a:lumOff val="25000"/>
                </a:schemeClr>
              </a:solidFill>
              <a:latin typeface="Century Gothic"/>
            </a:endParaRPr>
          </a:p>
          <a:p>
            <a:pPr>
              <a:lnSpc>
                <a:spcPct val="90000"/>
              </a:lnSpc>
              <a:buClr>
                <a:srgbClr val="262626"/>
              </a:buClr>
            </a:pPr>
            <a:endParaRPr lang="ru-RU" sz="11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DD76B5F-5BAA-48C6-9065-9AEF15D30B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04298" y="2057401"/>
            <a:ext cx="0" cy="2743200"/>
          </a:xfrm>
          <a:prstGeom prst="line">
            <a:avLst/>
          </a:prstGeom>
          <a:ln w="158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7786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6C49973-0FB2-4347-A8B3-2DDA92BA30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256" y="464101"/>
            <a:ext cx="7680960" cy="613165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ru-RU" b="1" u="sng" dirty="0">
                <a:latin typeface="Century Gothic"/>
                <a:cs typeface="Times New Roman"/>
              </a:rPr>
              <a:t>Подвижные игры:</a:t>
            </a:r>
            <a:endParaRPr lang="ru-RU">
              <a:latin typeface="Century Gothic"/>
              <a:ea typeface="+mn-lt"/>
              <a:cs typeface="+mn-lt"/>
            </a:endParaRPr>
          </a:p>
          <a:p>
            <a:pPr>
              <a:buClr>
                <a:srgbClr val="262626"/>
              </a:buClr>
            </a:pPr>
            <a:r>
              <a:rPr lang="ru-RU" dirty="0">
                <a:latin typeface="Century Gothic"/>
                <a:cs typeface="Times New Roman"/>
              </a:rPr>
              <a:t>«Горелки с платочком»</a:t>
            </a:r>
            <a:br>
              <a:rPr lang="ru-RU" dirty="0">
                <a:latin typeface="Century Gothic"/>
                <a:cs typeface="Times New Roman"/>
              </a:rPr>
            </a:br>
            <a:r>
              <a:rPr lang="ru-RU" dirty="0">
                <a:latin typeface="Century Gothic"/>
                <a:cs typeface="Times New Roman"/>
              </a:rPr>
              <a:t>«Золотые ворота»</a:t>
            </a:r>
            <a:endParaRPr lang="ru-RU">
              <a:latin typeface="Century Gothic"/>
              <a:ea typeface="+mn-lt"/>
              <a:cs typeface="+mn-lt"/>
            </a:endParaRPr>
          </a:p>
          <a:p>
            <a:pPr>
              <a:buClr>
                <a:srgbClr val="262626"/>
              </a:buClr>
            </a:pPr>
            <a:r>
              <a:rPr lang="ru-RU" dirty="0">
                <a:latin typeface="Century Gothic"/>
                <a:cs typeface="Times New Roman"/>
              </a:rPr>
              <a:t>«Заря-зарница», </a:t>
            </a:r>
            <a:endParaRPr lang="ru-RU">
              <a:latin typeface="Century Gothic"/>
              <a:ea typeface="+mn-lt"/>
              <a:cs typeface="+mn-lt"/>
            </a:endParaRPr>
          </a:p>
          <a:p>
            <a:pPr>
              <a:buClr>
                <a:srgbClr val="262626"/>
              </a:buClr>
            </a:pPr>
            <a:r>
              <a:rPr lang="ru-RU" dirty="0">
                <a:latin typeface="Century Gothic"/>
                <a:cs typeface="Times New Roman"/>
              </a:rPr>
              <a:t>«Краски»</a:t>
            </a:r>
            <a:endParaRPr lang="ru-RU">
              <a:latin typeface="Century Gothic"/>
              <a:ea typeface="+mn-lt"/>
              <a:cs typeface="+mn-lt"/>
            </a:endParaRPr>
          </a:p>
          <a:p>
            <a:pPr>
              <a:buClr>
                <a:srgbClr val="262626"/>
              </a:buClr>
            </a:pPr>
            <a:r>
              <a:rPr lang="ru-RU" dirty="0">
                <a:latin typeface="Century Gothic"/>
                <a:cs typeface="Times New Roman"/>
              </a:rPr>
              <a:t>«Колечко»</a:t>
            </a:r>
            <a:endParaRPr lang="ru-RU">
              <a:latin typeface="Century Gothic"/>
              <a:ea typeface="+mn-lt"/>
              <a:cs typeface="+mn-lt"/>
            </a:endParaRPr>
          </a:p>
          <a:p>
            <a:pPr>
              <a:buClr>
                <a:srgbClr val="262626"/>
              </a:buClr>
            </a:pPr>
            <a:r>
              <a:rPr lang="ru-RU" dirty="0">
                <a:latin typeface="Century Gothic"/>
                <a:cs typeface="Times New Roman"/>
              </a:rPr>
              <a:t>«Пятнашки»</a:t>
            </a:r>
          </a:p>
          <a:p>
            <a:pPr marL="0" indent="0">
              <a:buClr>
                <a:srgbClr val="262626"/>
              </a:buClr>
              <a:buNone/>
            </a:pPr>
            <a:r>
              <a:rPr lang="ru-RU" b="1" u="sng" dirty="0">
                <a:latin typeface="Century Gothic"/>
                <a:cs typeface="Times New Roman"/>
              </a:rPr>
              <a:t>С/р игры:</a:t>
            </a:r>
            <a:r>
              <a:rPr lang="ru-RU" dirty="0">
                <a:latin typeface="Century Gothic"/>
                <a:cs typeface="Times New Roman"/>
              </a:rPr>
              <a:t> </a:t>
            </a:r>
            <a:endParaRPr lang="ru-RU">
              <a:latin typeface="Century Gothic"/>
              <a:ea typeface="+mn-lt"/>
              <a:cs typeface="+mn-lt"/>
            </a:endParaRPr>
          </a:p>
          <a:p>
            <a:pPr>
              <a:buClr>
                <a:srgbClr val="262626"/>
              </a:buClr>
            </a:pPr>
            <a:r>
              <a:rPr lang="ru-RU" dirty="0">
                <a:latin typeface="Century Gothic"/>
                <a:cs typeface="Times New Roman"/>
              </a:rPr>
              <a:t>« Моя семья», «Дом»</a:t>
            </a:r>
            <a:endParaRPr lang="ru-RU">
              <a:latin typeface="Century Gothic"/>
              <a:ea typeface="+mn-lt"/>
              <a:cs typeface="+mn-lt"/>
            </a:endParaRPr>
          </a:p>
          <a:p>
            <a:pPr marL="0" indent="0">
              <a:buClr>
                <a:srgbClr val="262626"/>
              </a:buClr>
              <a:buNone/>
            </a:pPr>
            <a:r>
              <a:rPr lang="ru-RU" b="1" u="sng" dirty="0">
                <a:latin typeface="Century Gothic"/>
                <a:cs typeface="Times New Roman"/>
              </a:rPr>
              <a:t>Строительные игры</a:t>
            </a:r>
            <a:endParaRPr lang="ru-RU">
              <a:latin typeface="Century Gothic"/>
              <a:ea typeface="+mn-lt"/>
              <a:cs typeface="+mn-lt"/>
            </a:endParaRPr>
          </a:p>
          <a:p>
            <a:pPr>
              <a:buClr>
                <a:srgbClr val="262626"/>
              </a:buClr>
            </a:pPr>
            <a:r>
              <a:rPr lang="ru-RU" dirty="0">
                <a:latin typeface="Century Gothic"/>
                <a:cs typeface="Times New Roman"/>
              </a:rPr>
              <a:t>«Дом в котором я живу»,</a:t>
            </a:r>
            <a:endParaRPr lang="ru-RU">
              <a:latin typeface="Century Gothic"/>
              <a:ea typeface="+mn-lt"/>
              <a:cs typeface="+mn-lt"/>
            </a:endParaRPr>
          </a:p>
          <a:p>
            <a:pPr>
              <a:buClr>
                <a:srgbClr val="262626"/>
              </a:buClr>
            </a:pPr>
            <a:r>
              <a:rPr lang="ru-RU" dirty="0">
                <a:latin typeface="Century Gothic"/>
                <a:cs typeface="Times New Roman"/>
              </a:rPr>
              <a:t>« Наш детский сад»</a:t>
            </a:r>
            <a:endParaRPr lang="ru-RU">
              <a:latin typeface="Century Gothic"/>
              <a:ea typeface="+mn-lt"/>
              <a:cs typeface="+mn-lt"/>
            </a:endParaRPr>
          </a:p>
          <a:p>
            <a:pPr>
              <a:buClr>
                <a:srgbClr val="262626"/>
              </a:buClr>
            </a:pPr>
            <a:r>
              <a:rPr lang="ru-RU" dirty="0">
                <a:latin typeface="Century Gothic"/>
                <a:cs typeface="Times New Roman"/>
              </a:rPr>
              <a:t>« Улицы нашего города»</a:t>
            </a:r>
          </a:p>
          <a:p>
            <a:pPr marL="0" indent="0">
              <a:buClr>
                <a:srgbClr val="262626"/>
              </a:buClr>
              <a:buNone/>
            </a:pPr>
            <a:r>
              <a:rPr lang="ru-RU" b="1" dirty="0">
                <a:latin typeface="Century Gothic"/>
                <a:cs typeface="Times New Roman"/>
              </a:rPr>
              <a:t>Цель:</a:t>
            </a:r>
            <a:r>
              <a:rPr lang="ru-RU" dirty="0">
                <a:latin typeface="Century Gothic"/>
                <a:cs typeface="Times New Roman"/>
              </a:rPr>
              <a:t> продолжать знакомить детей с традиционными народными детскими играми; содействовать развитию внимания, инициативы, смелости, дисциплины; воспитывать умение действовать в коллективе</a:t>
            </a:r>
          </a:p>
        </p:txBody>
      </p:sp>
    </p:spTree>
    <p:extLst>
      <p:ext uri="{BB962C8B-B14F-4D97-AF65-F5344CB8AC3E}">
        <p14:creationId xmlns:p14="http://schemas.microsoft.com/office/powerpoint/2010/main" val="2657137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hade val="92000"/>
                <a:satMod val="160000"/>
              </a:schemeClr>
            </a:gs>
            <a:gs pos="77000">
              <a:schemeClr val="bg2">
                <a:tint val="100000"/>
                <a:shade val="73000"/>
                <a:satMod val="155000"/>
              </a:schemeClr>
            </a:gs>
            <a:gs pos="100000">
              <a:schemeClr val="bg2">
                <a:tint val="100000"/>
                <a:shade val="67000"/>
                <a:satMod val="14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E25BDA2-3F4D-4B38-90E7-989465ECDD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bg2">
                  <a:tint val="90000"/>
                  <a:shade val="92000"/>
                  <a:satMod val="160000"/>
                </a:schemeClr>
              </a:gs>
              <a:gs pos="77000">
                <a:schemeClr val="bg2">
                  <a:tint val="100000"/>
                  <a:shade val="73000"/>
                  <a:satMod val="155000"/>
                </a:schemeClr>
              </a:gs>
              <a:gs pos="100000">
                <a:schemeClr val="bg2">
                  <a:tint val="100000"/>
                  <a:shade val="67000"/>
                  <a:satMod val="14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65EEA05-AD42-442F-B6C6-CB9FC28942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96869A-A70D-42F7-876F-605CB1718F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4081" y="610955"/>
            <a:ext cx="8195838" cy="563609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CD407CC-EF5C-486F-9A14-7F681F986D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7789" y="777240"/>
            <a:ext cx="7948422" cy="5303520"/>
          </a:xfrm>
          <a:prstGeom prst="rect">
            <a:avLst/>
          </a:prstGeom>
          <a:solidFill>
            <a:schemeClr val="bg1"/>
          </a:solidFill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E8F948-F67C-4B57-9A76-18DE39E294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49626" y="1420706"/>
            <a:ext cx="2599905" cy="4016587"/>
          </a:xfrm>
        </p:spPr>
        <p:txBody>
          <a:bodyPr>
            <a:normAutofit/>
          </a:bodyPr>
          <a:lstStyle/>
          <a:p>
            <a:r>
              <a:rPr lang="ru-RU" sz="3100"/>
              <a:t>Работа с родителями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52DBE0C-4508-49B4-B1CD-FE978E5107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0389" y="1420706"/>
            <a:ext cx="4136068" cy="401658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Clr>
                <a:srgbClr val="262626"/>
              </a:buClr>
              <a:buNone/>
            </a:pPr>
            <a:r>
              <a:rPr lang="ru-RU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Консультации:</a:t>
            </a:r>
            <a:br>
              <a:rPr lang="ru-RU" b="1" u="sng" dirty="0">
                <a:latin typeface="Century Gothic"/>
                <a:cs typeface="Times New Roman"/>
              </a:rPr>
            </a:br>
            <a:r>
              <a:rPr lang="ru-RU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" С чего начинается Родина"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Century Gothic"/>
            </a:endParaRPr>
          </a:p>
          <a:p>
            <a:pPr marL="0" indent="0">
              <a:buClr>
                <a:srgbClr val="262626"/>
              </a:buClr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«Роль родителей в воспитании патриотических чувств дошкольников»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Century Gothic"/>
            </a:endParaRPr>
          </a:p>
          <a:p>
            <a:pPr marL="0" indent="0"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Буклет "Патриотическое воспитание"</a:t>
            </a:r>
          </a:p>
          <a:p>
            <a:pPr marL="0" indent="0">
              <a:buClr>
                <a:srgbClr val="262626"/>
              </a:buClr>
              <a:buNone/>
            </a:pPr>
            <a:r>
              <a:rPr lang="ru-RU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Презентация проекта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Century Gothic"/>
            </a:endParaRPr>
          </a:p>
          <a:p>
            <a:pPr marL="0" indent="0">
              <a:buClr>
                <a:srgbClr val="262626"/>
              </a:buClr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Подведение итогов </a:t>
            </a: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проекта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Century Gothic"/>
            </a:endParaRPr>
          </a:p>
          <a:p>
            <a:pPr marL="0" indent="0">
              <a:buClr>
                <a:srgbClr val="262626"/>
              </a:buClr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Продукт </a:t>
            </a: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проекта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: выставка рисунков и поделок .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Century Gothic"/>
            </a:endParaRPr>
          </a:p>
          <a:p>
            <a:pPr marL="0" indent="0">
              <a:buClr>
                <a:srgbClr val="262626"/>
              </a:buClr>
              <a:buNone/>
            </a:pPr>
            <a:endParaRPr lang="ru-RU">
              <a:solidFill>
                <a:schemeClr val="tx1">
                  <a:lumMod val="75000"/>
                  <a:lumOff val="25000"/>
                </a:schemeClr>
              </a:solidFill>
              <a:latin typeface="Times New Roman"/>
              <a:cs typeface="Times New Roman"/>
            </a:endParaRPr>
          </a:p>
          <a:p>
            <a:pPr>
              <a:buClr>
                <a:srgbClr val="262626"/>
              </a:buClr>
            </a:pPr>
            <a:endParaRPr lang="ru-RU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DD76B5F-5BAA-48C6-9065-9AEF15D30B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04298" y="2057401"/>
            <a:ext cx="0" cy="2743200"/>
          </a:xfrm>
          <a:prstGeom prst="line">
            <a:avLst/>
          </a:prstGeom>
          <a:ln w="158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6605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hade val="92000"/>
                <a:satMod val="160000"/>
              </a:schemeClr>
            </a:gs>
            <a:gs pos="77000">
              <a:schemeClr val="bg2">
                <a:tint val="100000"/>
                <a:shade val="73000"/>
                <a:satMod val="155000"/>
              </a:schemeClr>
            </a:gs>
            <a:gs pos="100000">
              <a:schemeClr val="bg2">
                <a:tint val="100000"/>
                <a:shade val="67000"/>
                <a:satMod val="14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B5D6631-F74B-410E-B60D-7C97D6D770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F300CB1-0412-47A2-BA30-07135C98E7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0902" y="1267730"/>
            <a:ext cx="7182197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1AC820A-F7A7-46F3-933A-2CCC7201D3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5850" y="1411615"/>
            <a:ext cx="69723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DAFCA3D-277C-4C06-BC17-5108F3A700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51910" y="1267730"/>
            <a:ext cx="144018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457DF47-900A-447E-9B61-2B94B74950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950855" y="1267730"/>
            <a:ext cx="1567331" cy="645295"/>
            <a:chOff x="5318306" y="1386268"/>
            <a:chExt cx="1567331" cy="645295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84772325-EEFF-4BA8-841C-29A78A2E43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AD3094C5-7785-41DD-B095-217D26651E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ED3CF66E-289D-4AB8-85D9-C0B9AE18B6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Picture 2" descr="https://ik.arhano.ru/wp-content/uploads/2020/11/jA20AJfNMZE-1200x900.jpg"/>
          <p:cNvPicPr>
            <a:picLocks noChangeAspect="1" noChangeArrowheads="1"/>
          </p:cNvPicPr>
          <p:nvPr/>
        </p:nvPicPr>
        <p:blipFill rotWithShape="1">
          <a:blip r:embed="rId3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" y="10"/>
            <a:ext cx="9143980" cy="6857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8A3844E6-D96A-41C1-870D-EE39760D72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80902" y="1267730"/>
            <a:ext cx="7182197" cy="4307950"/>
          </a:xfrm>
          <a:prstGeom prst="rect">
            <a:avLst/>
          </a:prstGeom>
          <a:solidFill>
            <a:schemeClr val="bg1">
              <a:alpha val="94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2A92315-CB5C-4EB8-992E-4AA0C5DBC6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5850" y="1411615"/>
            <a:ext cx="69723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Прямоугольник 2"/>
          <p:cNvSpPr/>
          <p:nvPr/>
        </p:nvSpPr>
        <p:spPr>
          <a:xfrm>
            <a:off x="1171281" y="2091263"/>
            <a:ext cx="6801439" cy="2590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83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7200" cap="all" spc="-100">
                <a:ln w="1905"/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Фотогалерея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9FECA57-A5E2-44A8-96B6-A95724F800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51910" y="1267730"/>
            <a:ext cx="144018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D4DE04D-ED96-4A1A-AA20-E4BBEECBFC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937635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F6D8CE3E-8596-4FB7-A9A6-0B18C146B9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206365" y="1267730"/>
            <a:ext cx="0" cy="64008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D78D154-D736-4782-853A-1EC344B8E8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937635" y="1913025"/>
            <a:ext cx="1268730" cy="0"/>
          </a:xfrm>
          <a:prstGeom prst="line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8702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B4E3C025-1190-490D-A7E8-FBB16A2CAA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3106E57-42AD-4803-8DA8-AA87F53BC7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2047" y="311577"/>
            <a:ext cx="6398514" cy="6382512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668FB66-7DA2-4943-B38E-6DE102F091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65289" y="237744"/>
            <a:ext cx="219456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E0DFDA-396C-4AA0-B7AC-B238D2FE3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11636" y="2266239"/>
            <a:ext cx="1685319" cy="1499738"/>
          </a:xfrm>
        </p:spPr>
        <p:txBody>
          <a:bodyPr anchor="b">
            <a:normAutofit/>
          </a:bodyPr>
          <a:lstStyle/>
          <a:p>
            <a:r>
              <a:rPr lang="ru-RU" sz="2000">
                <a:solidFill>
                  <a:srgbClr val="FFFFFF"/>
                </a:solidFill>
              </a:rPr>
              <a:t>Выставка рисунков "Мы любим нашу Талицу!"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79196235-5671-423D-BFEB-01D3D18EB0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756" r="7027" b="1"/>
          <a:stretch/>
        </p:blipFill>
        <p:spPr>
          <a:xfrm>
            <a:off x="365490" y="476169"/>
            <a:ext cx="6151626" cy="605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735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7">
            <a:extLst>
              <a:ext uri="{FF2B5EF4-FFF2-40B4-BE49-F238E27FC236}">
                <a16:creationId xmlns:a16="http://schemas.microsoft.com/office/drawing/2014/main" id="{4967F423-D21C-4F37-A0B7-750026A171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6022" y="237744"/>
            <a:ext cx="8791956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 useBgFill="1">
        <p:nvSpPr>
          <p:cNvPr id="21" name="Rectangle 19">
            <a:extLst>
              <a:ext uri="{FF2B5EF4-FFF2-40B4-BE49-F238E27FC236}">
                <a16:creationId xmlns:a16="http://schemas.microsoft.com/office/drawing/2014/main" id="{E192707B-B929-41A7-9B41-E959A1C689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Рисунок 3" descr="Изображение выглядит как дерево, вода, внешний, небо&#10;&#10;Автоматически созданное описание">
            <a:extLst>
              <a:ext uri="{FF2B5EF4-FFF2-40B4-BE49-F238E27FC236}">
                <a16:creationId xmlns:a16="http://schemas.microsoft.com/office/drawing/2014/main" id="{8B66FF0D-7BF0-4BE3-9FE4-6F6B3ABDD67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l="1880" r="9119" b="-1"/>
          <a:stretch/>
        </p:blipFill>
        <p:spPr>
          <a:xfrm>
            <a:off x="20" y="10"/>
            <a:ext cx="9143980" cy="6857990"/>
          </a:xfrm>
          <a:prstGeom prst="rect">
            <a:avLst/>
          </a:prstGeom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3471520-8531-48C4-B466-1D0CEB3CC99E}"/>
              </a:ext>
            </a:extLst>
          </p:cNvPr>
          <p:cNvSpPr txBox="1"/>
          <p:nvPr/>
        </p:nvSpPr>
        <p:spPr>
          <a:xfrm>
            <a:off x="800100" y="2103120"/>
            <a:ext cx="7543800" cy="3931920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Ctr="0" forceAA="0" compatLnSpc="1">
            <a:prstTxWarp prst="textNoShape">
              <a:avLst/>
            </a:prstTxWarp>
            <a:normAutofit/>
          </a:bodyPr>
          <a:lstStyle/>
          <a:p>
            <a:pPr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r>
              <a:rPr lang="en-US" dirty="0"/>
              <a:t> «</a:t>
            </a:r>
            <a:r>
              <a:rPr lang="en-US" dirty="0" err="1"/>
              <a:t>Любовь</a:t>
            </a:r>
            <a:r>
              <a:rPr lang="en-US" dirty="0"/>
              <a:t> к </a:t>
            </a:r>
            <a:r>
              <a:rPr lang="en-US" dirty="0" err="1"/>
              <a:t>родному</a:t>
            </a:r>
            <a:r>
              <a:rPr lang="en-US" dirty="0"/>
              <a:t> </a:t>
            </a:r>
            <a:r>
              <a:rPr lang="en-US" dirty="0" err="1"/>
              <a:t>краю</a:t>
            </a:r>
            <a:r>
              <a:rPr lang="en-US" dirty="0"/>
              <a:t>, </a:t>
            </a:r>
            <a:r>
              <a:rPr lang="en-US" dirty="0" err="1"/>
              <a:t>родной</a:t>
            </a:r>
            <a:r>
              <a:rPr lang="en-US" dirty="0"/>
              <a:t> </a:t>
            </a:r>
            <a:r>
              <a:rPr lang="en-US" dirty="0" err="1"/>
              <a:t>культуре</a:t>
            </a:r>
            <a:r>
              <a:rPr lang="en-US" dirty="0"/>
              <a:t>, </a:t>
            </a:r>
            <a:r>
              <a:rPr lang="en-US" dirty="0" err="1"/>
              <a:t>родной</a:t>
            </a:r>
            <a:r>
              <a:rPr lang="en-US" dirty="0"/>
              <a:t> </a:t>
            </a:r>
            <a:r>
              <a:rPr lang="en-US" dirty="0" err="1"/>
              <a:t>речи</a:t>
            </a:r>
            <a:r>
              <a:rPr lang="en-US" dirty="0"/>
              <a:t> </a:t>
            </a:r>
            <a:r>
              <a:rPr lang="en-US" dirty="0" err="1"/>
              <a:t>начинается</a:t>
            </a:r>
            <a:r>
              <a:rPr lang="en-US" dirty="0"/>
              <a:t> с </a:t>
            </a:r>
            <a:r>
              <a:rPr lang="en-US" dirty="0" err="1"/>
              <a:t>малого</a:t>
            </a:r>
            <a:r>
              <a:rPr lang="en-US" dirty="0"/>
              <a:t>- с </a:t>
            </a:r>
            <a:r>
              <a:rPr lang="en-US" dirty="0" err="1"/>
              <a:t>любви</a:t>
            </a:r>
            <a:r>
              <a:rPr lang="en-US" dirty="0"/>
              <a:t> к </a:t>
            </a:r>
            <a:r>
              <a:rPr lang="en-US" dirty="0" err="1"/>
              <a:t>своей</a:t>
            </a:r>
            <a:r>
              <a:rPr lang="en-US" dirty="0"/>
              <a:t> </a:t>
            </a:r>
            <a:r>
              <a:rPr lang="en-US" dirty="0" err="1"/>
              <a:t>семье</a:t>
            </a:r>
            <a:r>
              <a:rPr lang="en-US" dirty="0"/>
              <a:t>, к </a:t>
            </a:r>
            <a:r>
              <a:rPr lang="en-US" dirty="0" err="1"/>
              <a:t>своему</a:t>
            </a:r>
            <a:r>
              <a:rPr lang="en-US" dirty="0"/>
              <a:t> </a:t>
            </a:r>
            <a:r>
              <a:rPr lang="en-US" dirty="0" err="1"/>
              <a:t>жилищу</a:t>
            </a:r>
            <a:r>
              <a:rPr lang="en-US" dirty="0"/>
              <a:t>, к </a:t>
            </a:r>
            <a:r>
              <a:rPr lang="en-US" dirty="0" err="1"/>
              <a:t>своему</a:t>
            </a:r>
            <a:r>
              <a:rPr lang="en-US" dirty="0"/>
              <a:t> </a:t>
            </a:r>
            <a:r>
              <a:rPr lang="en-US" dirty="0" err="1"/>
              <a:t>детскому</a:t>
            </a:r>
            <a:r>
              <a:rPr lang="en-US" dirty="0"/>
              <a:t> </a:t>
            </a:r>
            <a:r>
              <a:rPr lang="en-US" dirty="0" err="1"/>
              <a:t>саду</a:t>
            </a:r>
            <a:r>
              <a:rPr lang="en-US" dirty="0"/>
              <a:t>. </a:t>
            </a:r>
            <a:r>
              <a:rPr lang="en-US" dirty="0" err="1"/>
              <a:t>Постепенно</a:t>
            </a:r>
            <a:r>
              <a:rPr lang="en-US" dirty="0"/>
              <a:t> </a:t>
            </a:r>
            <a:r>
              <a:rPr lang="en-US" dirty="0" err="1"/>
              <a:t>расширяясь</a:t>
            </a:r>
            <a:r>
              <a:rPr lang="en-US" dirty="0"/>
              <a:t>, </a:t>
            </a:r>
            <a:r>
              <a:rPr lang="en-US" dirty="0" err="1"/>
              <a:t>эта</a:t>
            </a:r>
            <a:r>
              <a:rPr lang="en-US" dirty="0"/>
              <a:t> </a:t>
            </a:r>
            <a:r>
              <a:rPr lang="en-US" dirty="0" err="1"/>
              <a:t>любовь</a:t>
            </a:r>
            <a:r>
              <a:rPr lang="en-US" dirty="0"/>
              <a:t> </a:t>
            </a:r>
            <a:r>
              <a:rPr lang="en-US" dirty="0" err="1"/>
              <a:t>переходит</a:t>
            </a:r>
            <a:r>
              <a:rPr lang="en-US" dirty="0"/>
              <a:t> в </a:t>
            </a:r>
            <a:r>
              <a:rPr lang="en-US" dirty="0" err="1"/>
              <a:t>любовь</a:t>
            </a:r>
            <a:r>
              <a:rPr lang="en-US" dirty="0"/>
              <a:t> к </a:t>
            </a:r>
            <a:r>
              <a:rPr lang="en-US" dirty="0" err="1"/>
              <a:t>родной</a:t>
            </a:r>
            <a:r>
              <a:rPr lang="en-US" dirty="0"/>
              <a:t> </a:t>
            </a:r>
            <a:r>
              <a:rPr lang="en-US" dirty="0" err="1"/>
              <a:t>стране</a:t>
            </a:r>
            <a:r>
              <a:rPr lang="en-US" dirty="0"/>
              <a:t>, к </a:t>
            </a:r>
            <a:r>
              <a:rPr lang="en-US" dirty="0" err="1"/>
              <a:t>её</a:t>
            </a:r>
            <a:r>
              <a:rPr lang="en-US" dirty="0"/>
              <a:t> </a:t>
            </a:r>
            <a:r>
              <a:rPr lang="en-US" dirty="0" err="1"/>
              <a:t>истории</a:t>
            </a:r>
            <a:r>
              <a:rPr lang="en-US" dirty="0"/>
              <a:t>, </a:t>
            </a:r>
            <a:r>
              <a:rPr lang="en-US" dirty="0" err="1"/>
              <a:t>прошлому</a:t>
            </a:r>
            <a:r>
              <a:rPr lang="en-US" dirty="0"/>
              <a:t> и </a:t>
            </a:r>
            <a:r>
              <a:rPr lang="en-US" dirty="0" err="1"/>
              <a:t>настоящему</a:t>
            </a:r>
            <a:r>
              <a:rPr lang="en-US" dirty="0"/>
              <a:t>, </a:t>
            </a:r>
            <a:r>
              <a:rPr lang="en-US" dirty="0" err="1"/>
              <a:t>ко</a:t>
            </a:r>
            <a:r>
              <a:rPr lang="en-US" dirty="0"/>
              <a:t> </a:t>
            </a:r>
            <a:r>
              <a:rPr lang="en-US" dirty="0" err="1"/>
              <a:t>всему</a:t>
            </a:r>
            <a:r>
              <a:rPr lang="en-US" dirty="0"/>
              <a:t> </a:t>
            </a:r>
            <a:r>
              <a:rPr lang="en-US" dirty="0" err="1"/>
              <a:t>человечеству</a:t>
            </a:r>
            <a:r>
              <a:rPr lang="en-US" dirty="0"/>
              <a:t>». </a:t>
            </a:r>
            <a:r>
              <a:rPr lang="en-US" dirty="0" err="1"/>
              <a:t>Л.С.Лихачев</a:t>
            </a:r>
            <a:r>
              <a:rPr lang="en-US" dirty="0"/>
              <a:t>.  </a:t>
            </a:r>
            <a:endParaRPr lang="en-US"/>
          </a:p>
        </p:txBody>
      </p:sp>
      <p:sp>
        <p:nvSpPr>
          <p:cNvPr id="23" name="Rectangle 21">
            <a:extLst>
              <a:ext uri="{FF2B5EF4-FFF2-40B4-BE49-F238E27FC236}">
                <a16:creationId xmlns:a16="http://schemas.microsoft.com/office/drawing/2014/main" id="{8FB4235C-4505-46C7-AD8F-8769A1972F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6022" y="237744"/>
            <a:ext cx="8791956" cy="6382512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</p:spTree>
    <p:extLst>
      <p:ext uri="{BB962C8B-B14F-4D97-AF65-F5344CB8AC3E}">
        <p14:creationId xmlns:p14="http://schemas.microsoft.com/office/powerpoint/2010/main" val="6730244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5" descr="Изображение выглядит как текст, другой, линия, в линейку&#10;&#10;Автоматически созданное описание">
            <a:extLst>
              <a:ext uri="{FF2B5EF4-FFF2-40B4-BE49-F238E27FC236}">
                <a16:creationId xmlns:a16="http://schemas.microsoft.com/office/drawing/2014/main" id="{71FE48C1-FE54-4FB7-91CF-B56EAF703D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9756" r="14111" b="462"/>
          <a:stretch/>
        </p:blipFill>
        <p:spPr>
          <a:xfrm>
            <a:off x="295165" y="329255"/>
            <a:ext cx="6291749" cy="6185801"/>
          </a:xfr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ACD40A2B-BC4A-42FB-88A2-AAACC1FAFE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72300" y="2286000"/>
            <a:ext cx="1823085" cy="2556294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z="2000" dirty="0" err="1"/>
              <a:t>Пластилинография</a:t>
            </a:r>
            <a:r>
              <a:rPr lang="ru-RU" sz="2000" dirty="0"/>
              <a:t> "Веселые матрешки"</a:t>
            </a:r>
          </a:p>
        </p:txBody>
      </p:sp>
    </p:spTree>
    <p:extLst>
      <p:ext uri="{BB962C8B-B14F-4D97-AF65-F5344CB8AC3E}">
        <p14:creationId xmlns:p14="http://schemas.microsoft.com/office/powerpoint/2010/main" val="1938864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>
            <a:extLst>
              <a:ext uri="{FF2B5EF4-FFF2-40B4-BE49-F238E27FC236}">
                <a16:creationId xmlns:a16="http://schemas.microsoft.com/office/drawing/2014/main" id="{B4E3C025-1190-490D-A7E8-FBB16A2CAA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12">
            <a:extLst>
              <a:ext uri="{FF2B5EF4-FFF2-40B4-BE49-F238E27FC236}">
                <a16:creationId xmlns:a16="http://schemas.microsoft.com/office/drawing/2014/main" id="{73106E57-42AD-4803-8DA8-AA87F53BC7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2047" y="311577"/>
            <a:ext cx="6398514" cy="6382512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9" name="Rectangle 14">
            <a:extLst>
              <a:ext uri="{FF2B5EF4-FFF2-40B4-BE49-F238E27FC236}">
                <a16:creationId xmlns:a16="http://schemas.microsoft.com/office/drawing/2014/main" id="{A668FB66-7DA2-4943-B38E-6DE102F091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65289" y="237744"/>
            <a:ext cx="219456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8EE9C6-3D04-4349-B3A9-9C2DE7EE76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5372" y="1935560"/>
            <a:ext cx="1685319" cy="1499738"/>
          </a:xfrm>
        </p:spPr>
        <p:txBody>
          <a:bodyPr anchor="b">
            <a:normAutofit/>
          </a:bodyPr>
          <a:lstStyle/>
          <a:p>
            <a:r>
              <a:rPr lang="ru-RU" sz="1900">
                <a:solidFill>
                  <a:srgbClr val="FFFFFF"/>
                </a:solidFill>
              </a:rPr>
              <a:t>Городецкая роспись деревянной доски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73E1AABD-8135-4F39-ACFE-33229723AC0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663" r="24174" b="1"/>
          <a:stretch/>
        </p:blipFill>
        <p:spPr>
          <a:xfrm>
            <a:off x="365490" y="476169"/>
            <a:ext cx="6151626" cy="605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080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967F423-D21C-4F37-A0B7-750026A171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6022" y="237744"/>
            <a:ext cx="8791956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4E3C025-1190-490D-A7E8-FBB16A2CAA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3106E57-42AD-4803-8DA8-AA87F53BC7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2047" y="311577"/>
            <a:ext cx="6398514" cy="6382512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668FB66-7DA2-4943-B38E-6DE102F091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65289" y="237744"/>
            <a:ext cx="219456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E3EFDD-D875-4155-9822-61CA4DFDF4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11636" y="2007447"/>
            <a:ext cx="1685319" cy="149973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Танец "Моя Россия"!</a:t>
            </a:r>
          </a:p>
        </p:txBody>
      </p:sp>
      <p:pic>
        <p:nvPicPr>
          <p:cNvPr id="5" name="Рисунок 5" descr="Изображение выглядит как внутренний, пол, несколько&#10;&#10;Автоматически созданное описание">
            <a:extLst>
              <a:ext uri="{FF2B5EF4-FFF2-40B4-BE49-F238E27FC236}">
                <a16:creationId xmlns:a16="http://schemas.microsoft.com/office/drawing/2014/main" id="{006B0BF6-0B3E-47FB-97D9-0D3A143991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980" r="15803" b="1"/>
          <a:stretch/>
        </p:blipFill>
        <p:spPr>
          <a:xfrm>
            <a:off x="365490" y="476169"/>
            <a:ext cx="6151626" cy="6053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311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4967F423-D21C-4F37-A0B7-750026A171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6022" y="237744"/>
            <a:ext cx="8791956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4E3C025-1190-490D-A7E8-FBB16A2CAA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3106E57-42AD-4803-8DA8-AA87F53BC7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2047" y="311577"/>
            <a:ext cx="6398514" cy="6382512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668FB66-7DA2-4943-B38E-6DE102F091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65289" y="237744"/>
            <a:ext cx="219456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AEEF74-82A8-49D5-B5B0-8E09A6EE75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11636" y="1921183"/>
            <a:ext cx="1685319" cy="149973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Патриотический уголок</a:t>
            </a:r>
          </a:p>
        </p:txBody>
      </p:sp>
      <p:pic>
        <p:nvPicPr>
          <p:cNvPr id="3" name="Рисунок 4" descr="Изображение выглядит как текст, внутренний, стена, загроможденный&#10;&#10;Автоматически созданное описание">
            <a:extLst>
              <a:ext uri="{FF2B5EF4-FFF2-40B4-BE49-F238E27FC236}">
                <a16:creationId xmlns:a16="http://schemas.microsoft.com/office/drawing/2014/main" id="{086A2AEC-B754-434B-BD2B-4B2D565227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8857" b="6286"/>
          <a:stretch/>
        </p:blipFill>
        <p:spPr>
          <a:xfrm>
            <a:off x="241182" y="317673"/>
            <a:ext cx="6399461" cy="6379047"/>
          </a:xfrm>
        </p:spPr>
      </p:pic>
    </p:spTree>
    <p:extLst>
      <p:ext uri="{BB962C8B-B14F-4D97-AF65-F5344CB8AC3E}">
        <p14:creationId xmlns:p14="http://schemas.microsoft.com/office/powerpoint/2010/main" val="2304581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 rot="21360000">
            <a:off x="681228" y="358061"/>
            <a:ext cx="7756471" cy="132343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ru-RU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/>
              </a:rPr>
              <a:t>Презентация "История зарождения государства Российского"</a:t>
            </a:r>
            <a:endParaRPr lang="ru-RU" sz="4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anose="03010101010201010101" pitchFamily="66" charset="0"/>
            </a:endParaRPr>
          </a:p>
        </p:txBody>
      </p:sp>
      <p:pic>
        <p:nvPicPr>
          <p:cNvPr id="3" name="Рисунок 3">
            <a:extLst>
              <a:ext uri="{FF2B5EF4-FFF2-40B4-BE49-F238E27FC236}">
                <a16:creationId xmlns:a16="http://schemas.microsoft.com/office/drawing/2014/main" id="{8F91115A-30FA-448C-A9D4-0861FD9955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551" y="1823965"/>
            <a:ext cx="8522897" cy="4805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832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 rot="-1260000">
            <a:off x="704278" y="2790821"/>
            <a:ext cx="7488548" cy="9233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ru-RU" sz="5400" b="1" dirty="0">
                <a:ln w="1905"/>
                <a:solidFill>
                  <a:schemeClr val="accent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/>
              </a:rPr>
              <a:t>Спасибо за внимание!</a:t>
            </a:r>
            <a:endParaRPr lang="ru-RU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137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A0D70C8A-A50E-4B41-86A2-E2F8558124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6022" y="237744"/>
            <a:ext cx="8791956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009E310-C7C2-4F23-B466-4417C8ED3B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bg2">
                  <a:tint val="90000"/>
                  <a:shade val="92000"/>
                  <a:satMod val="160000"/>
                </a:schemeClr>
              </a:gs>
              <a:gs pos="77000">
                <a:schemeClr val="bg2">
                  <a:tint val="100000"/>
                  <a:shade val="73000"/>
                  <a:satMod val="155000"/>
                </a:schemeClr>
              </a:gs>
              <a:gs pos="100000">
                <a:schemeClr val="bg2">
                  <a:tint val="100000"/>
                  <a:shade val="67000"/>
                  <a:satMod val="14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1A4F4A1-146B-4D29-852A-F609966797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A4C31FF5-F97E-4082-BFC5-A880DB9F3F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00862" y="457200"/>
            <a:ext cx="6400235" cy="5943603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6015B4CE-42DE-4E9B-B800-B5B8142E6F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529350" y="621793"/>
            <a:ext cx="6149085" cy="5614416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4" name="Прямоугольник 3"/>
          <p:cNvSpPr/>
          <p:nvPr/>
        </p:nvSpPr>
        <p:spPr>
          <a:xfrm>
            <a:off x="2725311" y="1706689"/>
            <a:ext cx="5433827" cy="377875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indent="-182880">
              <a:lnSpc>
                <a:spcPct val="90000"/>
              </a:lnSpc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r>
              <a:rPr lang="en-US" u="sng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Вид</a:t>
            </a:r>
            <a:r>
              <a:rPr lang="en-US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u="sng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проекта</a:t>
            </a:r>
            <a:r>
              <a:rPr lang="en-US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 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педагогический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indent="-182880">
              <a:lnSpc>
                <a:spcPct val="90000"/>
              </a:lnSpc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r>
              <a:rPr lang="en-US" u="sng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Тип</a:t>
            </a:r>
            <a:r>
              <a:rPr lang="en-US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u="sng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проекта</a:t>
            </a:r>
            <a:r>
              <a:rPr lang="en-US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indent="-182880">
              <a:lnSpc>
                <a:spcPct val="90000"/>
              </a:lnSpc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по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количеству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участников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 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групповой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;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indent="-182880">
              <a:lnSpc>
                <a:spcPct val="90000"/>
              </a:lnSpc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по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содержанию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 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интегративный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;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indent="-182880">
              <a:lnSpc>
                <a:spcPct val="90000"/>
              </a:lnSpc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по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продолжительности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 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долгосрочный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в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течении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года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indent="-182880">
              <a:lnSpc>
                <a:spcPct val="90000"/>
              </a:lnSpc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по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характеру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содержания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 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информационно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-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творческий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;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indent="-182880">
              <a:lnSpc>
                <a:spcPct val="90000"/>
              </a:lnSpc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по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доминирующему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виду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 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ребенок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общество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и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культура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indent="-182880">
              <a:lnSpc>
                <a:spcPct val="90000"/>
              </a:lnSpc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r>
              <a:rPr lang="en-US" u="sng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Участники</a:t>
            </a:r>
            <a:r>
              <a:rPr lang="en-US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u="sng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проекта</a:t>
            </a:r>
            <a:r>
              <a:rPr lang="en-US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 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дети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старшей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группы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детского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сада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воспитатель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родители</a:t>
            </a:r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indent="-182880">
              <a:lnSpc>
                <a:spcPct val="90000"/>
              </a:lnSpc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014465" y="1168400"/>
            <a:ext cx="2772782" cy="4521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500" b="1" u="sng">
              <a:ln w="11430"/>
              <a:solidFill>
                <a:srgbClr val="FFFFFF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40481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536" y="1124744"/>
            <a:ext cx="8352928" cy="5016758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Актуальность:</a:t>
            </a:r>
            <a:endParaRPr lang="ru-RU" dirty="0"/>
          </a:p>
          <a:p>
            <a:r>
              <a:rPr lang="ru-RU" sz="2000" dirty="0">
                <a:latin typeface="Times New Roman"/>
                <a:cs typeface="Times New Roman"/>
              </a:rPr>
              <a:t>Патриотическое воспитание является актуальной проблемой воспитания подрастающего поколения. Ребёнок не рождается патриотом, он им становится. Патриотизм – это любовь к своей семье, родному краю, своей стране, чувство гордости и  ответственности за родную страну, желание быть частью великой страны.</a:t>
            </a:r>
            <a:endParaRPr lang="ru-RU" dirty="0">
              <a:latin typeface="Times New Roman"/>
              <a:cs typeface="Times New Roman"/>
            </a:endParaRPr>
          </a:p>
          <a:p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А. Н. Толстой говорил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«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Патриотизм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— это не значит только одна любовь к своей родине. Это гораздо больше. Это — сознание своей неотъемлемости от родины и неотъемлемое переживание вместе с ней ее счастливых и ее несчастных дней.»</a:t>
            </a:r>
            <a:endParaRPr lang="ru-RU" dirty="0"/>
          </a:p>
          <a:p>
            <a:r>
              <a:rPr lang="ru-RU" sz="2000" dirty="0">
                <a:latin typeface="Times New Roman"/>
                <a:cs typeface="Times New Roman"/>
              </a:rPr>
              <a:t>Не каждый родитель считает необходимым рассказывать своему ребёнку о родной стране, своих предках, наивно думая, что маленький ребёнок ни чего в этом не понимает. Поэтому очень важна роль дошкольного образования в </a:t>
            </a:r>
            <a:r>
              <a:rPr lang="ru-RU" sz="2000" b="1" dirty="0">
                <a:latin typeface="Times New Roman"/>
                <a:cs typeface="Times New Roman"/>
              </a:rPr>
              <a:t>воспитании патриотизма у детей</a:t>
            </a:r>
            <a:r>
              <a:rPr lang="ru-RU" sz="2000" dirty="0">
                <a:latin typeface="Times New Roman"/>
                <a:cs typeface="Times New Roman"/>
              </a:rPr>
              <a:t>, так как именно в дошкольном возрасте формируются нравственные качества человека.</a:t>
            </a:r>
            <a:endParaRPr lang="ru-RU" dirty="0">
              <a:latin typeface="Times New Roman"/>
              <a:cs typeface="Times New Roman"/>
            </a:endParaRPr>
          </a:p>
          <a:p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2668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0D70C8A-A50E-4B41-86A2-E2F8558124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6022" y="237744"/>
            <a:ext cx="8791956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E25BDA2-3F4D-4B38-90E7-989465ECDD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bg2">
                  <a:tint val="90000"/>
                  <a:shade val="92000"/>
                  <a:satMod val="160000"/>
                </a:schemeClr>
              </a:gs>
              <a:gs pos="77000">
                <a:schemeClr val="bg2">
                  <a:tint val="100000"/>
                  <a:shade val="73000"/>
                  <a:satMod val="155000"/>
                </a:schemeClr>
              </a:gs>
              <a:gs pos="100000">
                <a:schemeClr val="bg2">
                  <a:tint val="100000"/>
                  <a:shade val="67000"/>
                  <a:satMod val="14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65EEA05-AD42-442F-B6C6-CB9FC28942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C96869A-A70D-42F7-876F-605CB1718F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4081" y="610955"/>
            <a:ext cx="8195838" cy="563609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CD407CC-EF5C-486F-9A14-7F681F986D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7789" y="777240"/>
            <a:ext cx="7948422" cy="5303520"/>
          </a:xfrm>
          <a:prstGeom prst="rect">
            <a:avLst/>
          </a:prstGeom>
          <a:solidFill>
            <a:schemeClr val="bg1"/>
          </a:solidFill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Прямоугольник 2"/>
          <p:cNvSpPr/>
          <p:nvPr/>
        </p:nvSpPr>
        <p:spPr>
          <a:xfrm>
            <a:off x="5649626" y="1420706"/>
            <a:ext cx="2599905" cy="40165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100" b="1" u="sng">
                <a:ln w="1905"/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Цель проекта: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80389" y="1420706"/>
            <a:ext cx="4136068" cy="40165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182880"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indent="-182880">
              <a:spcAft>
                <a:spcPts val="600"/>
              </a:spcAft>
              <a:buClr>
                <a:srgbClr val="262626"/>
              </a:buClr>
              <a:buFont typeface="Garamond" pitchFamily="18" charset="0"/>
              <a:buChar char="◦"/>
            </a:pPr>
            <a:r>
              <a:rPr lang="en-US" dirty="0" err="1">
                <a:ea typeface="+mn-lt"/>
                <a:cs typeface="+mn-lt"/>
              </a:rPr>
              <a:t>Воспитание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нравственно-патриотических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качеств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детей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старшего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дошкольного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возраста</a:t>
            </a:r>
            <a:r>
              <a:rPr lang="en-US" dirty="0">
                <a:ea typeface="+mn-lt"/>
                <a:cs typeface="+mn-lt"/>
              </a:rPr>
              <a:t>, </a:t>
            </a:r>
            <a:r>
              <a:rPr lang="en-US" dirty="0" err="1">
                <a:ea typeface="+mn-lt"/>
                <a:cs typeface="+mn-lt"/>
              </a:rPr>
              <a:t>развитие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интереса</a:t>
            </a:r>
            <a:r>
              <a:rPr lang="en-US" dirty="0">
                <a:ea typeface="+mn-lt"/>
                <a:cs typeface="+mn-lt"/>
              </a:rPr>
              <a:t> к </a:t>
            </a:r>
            <a:r>
              <a:rPr lang="en-US" dirty="0" err="1">
                <a:ea typeface="+mn-lt"/>
                <a:cs typeface="+mn-lt"/>
              </a:rPr>
              <a:t>истории</a:t>
            </a:r>
            <a:r>
              <a:rPr lang="en-US" dirty="0">
                <a:ea typeface="+mn-lt"/>
                <a:cs typeface="+mn-lt"/>
              </a:rPr>
              <a:t> и </a:t>
            </a:r>
            <a:r>
              <a:rPr lang="en-US" dirty="0" err="1">
                <a:ea typeface="+mn-lt"/>
                <a:cs typeface="+mn-lt"/>
              </a:rPr>
              <a:t>культуре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России</a:t>
            </a:r>
            <a:endParaRPr lang="en-US" dirty="0" err="1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DD76B5F-5BAA-48C6-9065-9AEF15D30B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04298" y="2057401"/>
            <a:ext cx="0" cy="2743200"/>
          </a:xfrm>
          <a:prstGeom prst="line">
            <a:avLst/>
          </a:prstGeom>
          <a:ln w="1587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4730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21">
            <a:extLst>
              <a:ext uri="{FF2B5EF4-FFF2-40B4-BE49-F238E27FC236}">
                <a16:creationId xmlns:a16="http://schemas.microsoft.com/office/drawing/2014/main" id="{A0D70C8A-A50E-4B41-86A2-E2F8558124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6022" y="237744"/>
            <a:ext cx="8791956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0" name="Rectangle 23">
            <a:extLst>
              <a:ext uri="{FF2B5EF4-FFF2-40B4-BE49-F238E27FC236}">
                <a16:creationId xmlns:a16="http://schemas.microsoft.com/office/drawing/2014/main" id="{70120F84-A866-4D9F-8B1C-9120A013D6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21" name="Rectangle 25">
            <a:extLst>
              <a:ext uri="{FF2B5EF4-FFF2-40B4-BE49-F238E27FC236}">
                <a16:creationId xmlns:a16="http://schemas.microsoft.com/office/drawing/2014/main" id="{252FEFEF-6AC0-46B6-AC09-11FC56196F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7734" y="226665"/>
            <a:ext cx="8791956" cy="6382512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3" name="Прямоугольник 2"/>
          <p:cNvSpPr/>
          <p:nvPr/>
        </p:nvSpPr>
        <p:spPr>
          <a:xfrm>
            <a:off x="881634" y="870132"/>
            <a:ext cx="7344156" cy="6788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u="sng" dirty="0" err="1">
                <a:ln w="1905"/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Задачи</a:t>
            </a:r>
            <a:r>
              <a:rPr lang="en-US" sz="3600" b="1" u="sng" dirty="0">
                <a:ln w="1905"/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  </a:t>
            </a:r>
            <a:r>
              <a:rPr lang="en-US" sz="3600" b="1" u="sng" dirty="0" err="1">
                <a:ln w="1905"/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проекта</a:t>
            </a:r>
            <a:endParaRPr lang="en-US" sz="3600" b="1" u="sng" dirty="0">
              <a:ln w="1905"/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81634" y="1709585"/>
            <a:ext cx="7344156" cy="493186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342900" indent="-182880">
              <a:lnSpc>
                <a:spcPct val="90000"/>
              </a:lnSpc>
              <a:spcAft>
                <a:spcPts val="600"/>
              </a:spcAft>
              <a:buClr>
                <a:srgbClr val="262626"/>
              </a:buClr>
              <a:buFont typeface="Garamond"/>
              <a:buChar char="◦"/>
            </a:pPr>
            <a:r>
              <a:rPr lang="en-US" sz="1600" dirty="0" err="1"/>
              <a:t>Расширять</a:t>
            </a:r>
            <a:r>
              <a:rPr lang="en-US" sz="1600" dirty="0"/>
              <a:t> </a:t>
            </a:r>
            <a:r>
              <a:rPr lang="en-US" sz="1600" dirty="0" err="1"/>
              <a:t>представления</a:t>
            </a:r>
            <a:r>
              <a:rPr lang="en-US" sz="1600" dirty="0"/>
              <a:t> </a:t>
            </a:r>
            <a:r>
              <a:rPr lang="en-US" sz="1600" dirty="0" err="1"/>
              <a:t>детей</a:t>
            </a:r>
            <a:r>
              <a:rPr lang="en-US" sz="1600" dirty="0"/>
              <a:t> о </a:t>
            </a:r>
            <a:r>
              <a:rPr lang="en-US" sz="1600" dirty="0" err="1"/>
              <a:t>России</a:t>
            </a:r>
            <a:r>
              <a:rPr lang="en-US" sz="1600" dirty="0"/>
              <a:t>, </a:t>
            </a:r>
            <a:r>
              <a:rPr lang="en-US" sz="1600" dirty="0" err="1"/>
              <a:t>познакомить</a:t>
            </a:r>
            <a:r>
              <a:rPr lang="en-US" sz="1600" dirty="0"/>
              <a:t> с </a:t>
            </a:r>
            <a:r>
              <a:rPr lang="en-US" sz="1600" dirty="0" err="1"/>
              <a:t>ее</a:t>
            </a:r>
            <a:r>
              <a:rPr lang="en-US" sz="1600" dirty="0"/>
              <a:t> </a:t>
            </a:r>
            <a:r>
              <a:rPr lang="en-US" sz="1600" dirty="0" err="1"/>
              <a:t>городами</a:t>
            </a:r>
            <a:r>
              <a:rPr lang="en-US" sz="1600" dirty="0"/>
              <a:t>, </a:t>
            </a:r>
            <a:r>
              <a:rPr lang="en-US" sz="1600" dirty="0" err="1"/>
              <a:t>со</a:t>
            </a:r>
            <a:r>
              <a:rPr lang="en-US" sz="1600" dirty="0"/>
              <a:t> </a:t>
            </a:r>
            <a:r>
              <a:rPr lang="en-US" sz="1600" dirty="0" err="1"/>
              <a:t>столицей</a:t>
            </a:r>
            <a:r>
              <a:rPr lang="en-US" sz="1600" dirty="0"/>
              <a:t> </a:t>
            </a:r>
            <a:r>
              <a:rPr lang="en-US" sz="1600" dirty="0" err="1"/>
              <a:t>России</a:t>
            </a:r>
            <a:r>
              <a:rPr lang="en-US" sz="1600" dirty="0"/>
              <a:t> - </a:t>
            </a:r>
            <a:r>
              <a:rPr lang="en-US" sz="1600" dirty="0" err="1"/>
              <a:t>Москвой</a:t>
            </a:r>
            <a:r>
              <a:rPr lang="en-US" sz="1600" dirty="0"/>
              <a:t>.</a:t>
            </a:r>
            <a:endParaRPr lang="ru-RU" dirty="0"/>
          </a:p>
          <a:p>
            <a:pPr marL="342900" indent="-182880">
              <a:lnSpc>
                <a:spcPct val="90000"/>
              </a:lnSpc>
              <a:spcAft>
                <a:spcPts val="600"/>
              </a:spcAft>
              <a:buClr>
                <a:srgbClr val="262626"/>
              </a:buClr>
              <a:buFont typeface="Garamond"/>
              <a:buChar char="◦"/>
            </a:pPr>
            <a:r>
              <a:rPr lang="en-US" sz="1600" dirty="0" err="1"/>
              <a:t>Познакомить</a:t>
            </a:r>
            <a:r>
              <a:rPr lang="en-US" sz="1600" dirty="0"/>
              <a:t> с </a:t>
            </a:r>
            <a:r>
              <a:rPr lang="en-US" sz="1600" dirty="0" err="1"/>
              <a:t>разными</a:t>
            </a:r>
            <a:r>
              <a:rPr lang="en-US" sz="1600" dirty="0"/>
              <a:t> </a:t>
            </a:r>
            <a:r>
              <a:rPr lang="en-US" sz="1600" dirty="0" err="1"/>
              <a:t>национальностями</a:t>
            </a:r>
            <a:r>
              <a:rPr lang="en-US" sz="1600" dirty="0"/>
              <a:t>, </a:t>
            </a:r>
            <a:r>
              <a:rPr lang="en-US" sz="1600" dirty="0" err="1"/>
              <a:t>населяющими</a:t>
            </a:r>
            <a:r>
              <a:rPr lang="en-US" sz="1600" dirty="0"/>
              <a:t> </a:t>
            </a:r>
            <a:r>
              <a:rPr lang="en-US" sz="1600" dirty="0" err="1"/>
              <a:t>Россию</a:t>
            </a:r>
            <a:r>
              <a:rPr lang="en-US" sz="1600" dirty="0"/>
              <a:t>, </a:t>
            </a:r>
            <a:r>
              <a:rPr lang="en-US" sz="1600" dirty="0" err="1"/>
              <a:t>воспитывать</a:t>
            </a:r>
            <a:r>
              <a:rPr lang="en-US" sz="1600" dirty="0"/>
              <a:t> </a:t>
            </a:r>
            <a:r>
              <a:rPr lang="en-US" sz="1600" dirty="0" err="1"/>
              <a:t>уважительное</a:t>
            </a:r>
            <a:r>
              <a:rPr lang="en-US" sz="1600" dirty="0"/>
              <a:t> </a:t>
            </a:r>
            <a:r>
              <a:rPr lang="en-US" sz="1600" dirty="0" err="1"/>
              <a:t>отношение</a:t>
            </a:r>
            <a:r>
              <a:rPr lang="en-US" sz="1600" dirty="0"/>
              <a:t> к </a:t>
            </a:r>
            <a:r>
              <a:rPr lang="en-US" sz="1600" dirty="0" err="1"/>
              <a:t>людям</a:t>
            </a:r>
            <a:r>
              <a:rPr lang="en-US" sz="1600" dirty="0"/>
              <a:t> </a:t>
            </a:r>
            <a:r>
              <a:rPr lang="en-US" sz="1600" dirty="0" err="1"/>
              <a:t>другой</a:t>
            </a:r>
            <a:r>
              <a:rPr lang="en-US" sz="1600" dirty="0"/>
              <a:t> </a:t>
            </a:r>
            <a:r>
              <a:rPr lang="en-US" sz="1600" dirty="0" err="1"/>
              <a:t>нации</a:t>
            </a:r>
            <a:r>
              <a:rPr lang="en-US" sz="1600" dirty="0"/>
              <a:t>.</a:t>
            </a:r>
            <a:endParaRPr lang="ru-RU" dirty="0"/>
          </a:p>
          <a:p>
            <a:pPr marL="342900" indent="-182880">
              <a:lnSpc>
                <a:spcPct val="90000"/>
              </a:lnSpc>
              <a:spcAft>
                <a:spcPts val="600"/>
              </a:spcAft>
              <a:buClr>
                <a:srgbClr val="262626"/>
              </a:buClr>
              <a:buFont typeface="Garamond"/>
              <a:buChar char="◦"/>
            </a:pPr>
            <a:r>
              <a:rPr lang="en-US" sz="1600" dirty="0" err="1"/>
              <a:t>Знакомить</a:t>
            </a:r>
            <a:r>
              <a:rPr lang="en-US" sz="1600" dirty="0"/>
              <a:t> </a:t>
            </a:r>
            <a:r>
              <a:rPr lang="en-US" sz="1600" dirty="0" err="1"/>
              <a:t>детей</a:t>
            </a:r>
            <a:r>
              <a:rPr lang="en-US" sz="1600" dirty="0"/>
              <a:t> с </a:t>
            </a:r>
            <a:r>
              <a:rPr lang="en-US" sz="1600" dirty="0" err="1"/>
              <a:t>русской</a:t>
            </a:r>
            <a:r>
              <a:rPr lang="en-US" sz="1600" dirty="0"/>
              <a:t> </a:t>
            </a:r>
            <a:r>
              <a:rPr lang="en-US" sz="1600" dirty="0" err="1"/>
              <a:t>культурой</a:t>
            </a:r>
            <a:r>
              <a:rPr lang="en-US" sz="1600" dirty="0"/>
              <a:t>, </a:t>
            </a:r>
            <a:r>
              <a:rPr lang="en-US" sz="1600" dirty="0" err="1"/>
              <a:t>языком</a:t>
            </a:r>
            <a:r>
              <a:rPr lang="en-US" sz="1600" dirty="0"/>
              <a:t>, </a:t>
            </a:r>
            <a:r>
              <a:rPr lang="en-US" sz="1600" dirty="0" err="1"/>
              <a:t>традициями</a:t>
            </a:r>
            <a:r>
              <a:rPr lang="en-US" sz="1600" dirty="0"/>
              <a:t>. </a:t>
            </a:r>
            <a:r>
              <a:rPr lang="en-US" sz="1600" dirty="0" err="1"/>
              <a:t>Знакомить</a:t>
            </a:r>
            <a:r>
              <a:rPr lang="en-US" sz="1600" dirty="0"/>
              <a:t> </a:t>
            </a:r>
            <a:r>
              <a:rPr lang="en-US" sz="1600" dirty="0" err="1"/>
              <a:t>детей</a:t>
            </a:r>
            <a:r>
              <a:rPr lang="en-US" sz="1600" dirty="0"/>
              <a:t> с </a:t>
            </a:r>
            <a:r>
              <a:rPr lang="en-US" sz="1600" dirty="0" err="1"/>
              <a:t>элементами</a:t>
            </a:r>
            <a:r>
              <a:rPr lang="en-US" sz="1600" dirty="0"/>
              <a:t> </a:t>
            </a:r>
            <a:r>
              <a:rPr lang="en-US" sz="1600" dirty="0" err="1"/>
              <a:t>народного</a:t>
            </a:r>
            <a:r>
              <a:rPr lang="en-US" sz="1600" dirty="0"/>
              <a:t> </a:t>
            </a:r>
            <a:r>
              <a:rPr lang="en-US" sz="1600" dirty="0" err="1"/>
              <a:t>быта</a:t>
            </a:r>
            <a:r>
              <a:rPr lang="en-US" sz="1600" dirty="0"/>
              <a:t>, </a:t>
            </a:r>
            <a:r>
              <a:rPr lang="en-US" sz="1600" dirty="0" err="1"/>
              <a:t>русскими</a:t>
            </a:r>
            <a:r>
              <a:rPr lang="en-US" sz="1600" dirty="0"/>
              <a:t> </a:t>
            </a:r>
            <a:r>
              <a:rPr lang="en-US" sz="1600" dirty="0" err="1"/>
              <a:t>народными</a:t>
            </a:r>
            <a:r>
              <a:rPr lang="en-US" sz="1600" dirty="0"/>
              <a:t> </a:t>
            </a:r>
            <a:r>
              <a:rPr lang="en-US" sz="1600" dirty="0" err="1"/>
              <a:t>игрушками</a:t>
            </a:r>
            <a:r>
              <a:rPr lang="en-US" sz="1600" dirty="0"/>
              <a:t>, </a:t>
            </a:r>
            <a:r>
              <a:rPr lang="en-US" sz="1600" dirty="0" err="1"/>
              <a:t>народным</a:t>
            </a:r>
            <a:r>
              <a:rPr lang="en-US" sz="1600" dirty="0"/>
              <a:t> </a:t>
            </a:r>
            <a:r>
              <a:rPr lang="en-US" sz="1600" dirty="0" err="1"/>
              <a:t>творчеством</a:t>
            </a:r>
            <a:r>
              <a:rPr lang="en-US" sz="1600" dirty="0"/>
              <a:t>.</a:t>
            </a:r>
            <a:endParaRPr lang="en-US" dirty="0"/>
          </a:p>
          <a:p>
            <a:pPr marL="342900" indent="-182880">
              <a:lnSpc>
                <a:spcPct val="90000"/>
              </a:lnSpc>
              <a:spcAft>
                <a:spcPts val="600"/>
              </a:spcAft>
              <a:buClr>
                <a:srgbClr val="262626"/>
              </a:buClr>
              <a:buFont typeface="Garamond"/>
              <a:buChar char="◦"/>
            </a:pPr>
            <a:r>
              <a:rPr lang="en-US" sz="1600" dirty="0" err="1"/>
              <a:t>Изучать</a:t>
            </a:r>
            <a:r>
              <a:rPr lang="en-US" sz="1600" dirty="0"/>
              <a:t> </a:t>
            </a:r>
            <a:r>
              <a:rPr lang="en-US" sz="1600" dirty="0" err="1"/>
              <a:t>героическое</a:t>
            </a:r>
            <a:r>
              <a:rPr lang="en-US" sz="1600" dirty="0"/>
              <a:t> </a:t>
            </a:r>
            <a:r>
              <a:rPr lang="en-US" sz="1600" dirty="0" err="1"/>
              <a:t>прошлое</a:t>
            </a:r>
            <a:r>
              <a:rPr lang="en-US" sz="1600" dirty="0"/>
              <a:t> </a:t>
            </a:r>
            <a:r>
              <a:rPr lang="en-US" sz="1600" dirty="0" err="1"/>
              <a:t>нашей</a:t>
            </a:r>
            <a:r>
              <a:rPr lang="en-US" sz="1600" dirty="0"/>
              <a:t> </a:t>
            </a:r>
            <a:r>
              <a:rPr lang="en-US" sz="1600" dirty="0" err="1"/>
              <a:t>страны</a:t>
            </a:r>
            <a:r>
              <a:rPr lang="en-US" sz="1600" dirty="0"/>
              <a:t>;</a:t>
            </a:r>
            <a:endParaRPr lang="en-US" dirty="0"/>
          </a:p>
          <a:p>
            <a:pPr marL="342900" indent="-182880">
              <a:lnSpc>
                <a:spcPct val="90000"/>
              </a:lnSpc>
              <a:spcAft>
                <a:spcPts val="600"/>
              </a:spcAft>
              <a:buClr>
                <a:srgbClr val="262626"/>
              </a:buClr>
              <a:buFont typeface="Garamond"/>
              <a:buChar char="◦"/>
            </a:pPr>
            <a:r>
              <a:rPr lang="en-US" sz="1600" dirty="0" err="1"/>
              <a:t>Формировать</a:t>
            </a:r>
            <a:r>
              <a:rPr lang="en-US" sz="1600" dirty="0"/>
              <a:t> </a:t>
            </a:r>
            <a:r>
              <a:rPr lang="en-US" sz="1600" dirty="0" err="1"/>
              <a:t>бережное</a:t>
            </a:r>
            <a:r>
              <a:rPr lang="en-US" sz="1600" dirty="0"/>
              <a:t> </a:t>
            </a:r>
            <a:r>
              <a:rPr lang="en-US" sz="1600" dirty="0" err="1"/>
              <a:t>отношение</a:t>
            </a:r>
            <a:r>
              <a:rPr lang="en-US" sz="1600" dirty="0"/>
              <a:t> к </a:t>
            </a:r>
            <a:r>
              <a:rPr lang="en-US" sz="1600" dirty="0" err="1"/>
              <a:t>природе</a:t>
            </a:r>
            <a:r>
              <a:rPr lang="en-US" sz="1600" dirty="0"/>
              <a:t>. </a:t>
            </a:r>
            <a:r>
              <a:rPr lang="en-US" sz="1600" dirty="0" err="1"/>
              <a:t>Вызвать</a:t>
            </a:r>
            <a:r>
              <a:rPr lang="en-US" sz="1600" dirty="0"/>
              <a:t> </a:t>
            </a:r>
            <a:r>
              <a:rPr lang="en-US" sz="1600" dirty="0" err="1"/>
              <a:t>чувство</a:t>
            </a:r>
            <a:r>
              <a:rPr lang="en-US" sz="1600" dirty="0"/>
              <a:t> </a:t>
            </a:r>
            <a:r>
              <a:rPr lang="en-US" sz="1600" dirty="0" err="1"/>
              <a:t>восхищения</a:t>
            </a:r>
            <a:r>
              <a:rPr lang="en-US" sz="1600" dirty="0"/>
              <a:t> и </a:t>
            </a:r>
            <a:r>
              <a:rPr lang="en-US" sz="1600" dirty="0" err="1"/>
              <a:t>восторга</a:t>
            </a:r>
            <a:r>
              <a:rPr lang="en-US" sz="1600" dirty="0"/>
              <a:t> </a:t>
            </a:r>
            <a:r>
              <a:rPr lang="en-US" sz="1600" dirty="0" err="1"/>
              <a:t>красотой</a:t>
            </a:r>
            <a:r>
              <a:rPr lang="en-US" sz="1600" dirty="0"/>
              <a:t> </a:t>
            </a:r>
            <a:r>
              <a:rPr lang="en-US" sz="1600" dirty="0" err="1"/>
              <a:t>своей</a:t>
            </a:r>
            <a:r>
              <a:rPr lang="en-US" sz="1600" dirty="0"/>
              <a:t> </a:t>
            </a:r>
            <a:r>
              <a:rPr lang="en-US" sz="1600" dirty="0" err="1"/>
              <a:t>Родины</a:t>
            </a:r>
            <a:r>
              <a:rPr lang="en-US" sz="1600" dirty="0"/>
              <a:t>.</a:t>
            </a:r>
            <a:endParaRPr lang="en-US" dirty="0"/>
          </a:p>
          <a:p>
            <a:pPr marL="342900" indent="-182880">
              <a:lnSpc>
                <a:spcPct val="90000"/>
              </a:lnSpc>
              <a:spcAft>
                <a:spcPts val="600"/>
              </a:spcAft>
              <a:buClr>
                <a:srgbClr val="262626"/>
              </a:buClr>
              <a:buFont typeface="Garamond"/>
              <a:buChar char="◦"/>
            </a:pPr>
            <a:r>
              <a:rPr lang="en-US" sz="1600" dirty="0" err="1"/>
              <a:t>Формировать</a:t>
            </a:r>
            <a:r>
              <a:rPr lang="en-US" sz="1600" dirty="0"/>
              <a:t> у </a:t>
            </a:r>
            <a:r>
              <a:rPr lang="en-US" sz="1600" dirty="0" err="1"/>
              <a:t>родителей</a:t>
            </a:r>
            <a:r>
              <a:rPr lang="en-US" sz="1600" dirty="0"/>
              <a:t> </a:t>
            </a:r>
            <a:r>
              <a:rPr lang="en-US" sz="1600" dirty="0" err="1"/>
              <a:t>активной</a:t>
            </a:r>
            <a:r>
              <a:rPr lang="en-US" sz="1600" dirty="0"/>
              <a:t> </a:t>
            </a:r>
            <a:r>
              <a:rPr lang="en-US" sz="1600" dirty="0" err="1"/>
              <a:t>жизненной</a:t>
            </a:r>
            <a:r>
              <a:rPr lang="en-US" sz="1600" dirty="0"/>
              <a:t> </a:t>
            </a:r>
            <a:r>
              <a:rPr lang="en-US" sz="1600" dirty="0" err="1"/>
              <a:t>позиции</a:t>
            </a:r>
            <a:r>
              <a:rPr lang="en-US" sz="1600" dirty="0"/>
              <a:t> </a:t>
            </a:r>
            <a:r>
              <a:rPr lang="en-US" sz="1600" dirty="0" err="1"/>
              <a:t>по</a:t>
            </a:r>
            <a:r>
              <a:rPr lang="en-US" sz="1600" dirty="0"/>
              <a:t> </a:t>
            </a:r>
            <a:r>
              <a:rPr lang="en-US" sz="1600" dirty="0" err="1"/>
              <a:t>вопросам</a:t>
            </a:r>
            <a:r>
              <a:rPr lang="en-US" sz="1600" dirty="0"/>
              <a:t> </a:t>
            </a:r>
            <a:r>
              <a:rPr lang="en-US" sz="1600" dirty="0" err="1"/>
              <a:t>патриотического</a:t>
            </a:r>
            <a:r>
              <a:rPr lang="en-US" sz="1600" dirty="0"/>
              <a:t> </a:t>
            </a:r>
            <a:r>
              <a:rPr lang="en-US" sz="1600" dirty="0" err="1"/>
              <a:t>воспитания</a:t>
            </a:r>
            <a:r>
              <a:rPr lang="en-US" sz="1600" dirty="0"/>
              <a:t>.</a:t>
            </a:r>
            <a:endParaRPr lang="en-US" dirty="0"/>
          </a:p>
          <a:p>
            <a:pPr marL="342900" indent="-182880">
              <a:lnSpc>
                <a:spcPct val="90000"/>
              </a:lnSpc>
              <a:spcAft>
                <a:spcPts val="600"/>
              </a:spcAft>
              <a:buClr>
                <a:srgbClr val="262626"/>
              </a:buClr>
              <a:buFont typeface="Garamond"/>
              <a:buChar char="◦"/>
            </a:pPr>
            <a:r>
              <a:rPr lang="en-US" sz="1600" dirty="0" err="1"/>
              <a:t>Прививать</a:t>
            </a:r>
            <a:r>
              <a:rPr lang="en-US" sz="1600" dirty="0"/>
              <a:t> </a:t>
            </a:r>
            <a:r>
              <a:rPr lang="en-US" sz="1600" dirty="0" err="1"/>
              <a:t>чувство</a:t>
            </a:r>
            <a:r>
              <a:rPr lang="en-US" sz="1600" dirty="0"/>
              <a:t> </a:t>
            </a:r>
            <a:r>
              <a:rPr lang="en-US" sz="1600" dirty="0" err="1"/>
              <a:t>гордости</a:t>
            </a:r>
            <a:r>
              <a:rPr lang="en-US" sz="1600" dirty="0"/>
              <a:t>, </a:t>
            </a:r>
            <a:r>
              <a:rPr lang="en-US" sz="1600" dirty="0" err="1"/>
              <a:t>уважения</a:t>
            </a:r>
            <a:r>
              <a:rPr lang="en-US" sz="1600" dirty="0"/>
              <a:t> и </a:t>
            </a:r>
            <a:r>
              <a:rPr lang="en-US" sz="1600" dirty="0" err="1"/>
              <a:t>почитания</a:t>
            </a:r>
            <a:r>
              <a:rPr lang="en-US" sz="1600" dirty="0"/>
              <a:t> </a:t>
            </a:r>
            <a:r>
              <a:rPr lang="en-US" sz="1600" dirty="0" err="1"/>
              <a:t>символов</a:t>
            </a:r>
            <a:r>
              <a:rPr lang="en-US" sz="1600" dirty="0"/>
              <a:t> </a:t>
            </a:r>
            <a:r>
              <a:rPr lang="en-US" sz="1600" dirty="0" err="1"/>
              <a:t>Российской</a:t>
            </a:r>
            <a:r>
              <a:rPr lang="en-US" sz="1600" dirty="0"/>
              <a:t> </a:t>
            </a:r>
            <a:r>
              <a:rPr lang="en-US" sz="1600" dirty="0" err="1"/>
              <a:t>Федерации</a:t>
            </a:r>
            <a:r>
              <a:rPr lang="en-US" sz="1600" dirty="0"/>
              <a:t> – </a:t>
            </a:r>
            <a:r>
              <a:rPr lang="en-US" sz="1600" dirty="0" err="1"/>
              <a:t>герба</a:t>
            </a:r>
            <a:r>
              <a:rPr lang="en-US" sz="1600" dirty="0"/>
              <a:t>, </a:t>
            </a:r>
            <a:r>
              <a:rPr lang="en-US" sz="1600" dirty="0" err="1"/>
              <a:t>гимна</a:t>
            </a:r>
            <a:r>
              <a:rPr lang="en-US" sz="1600" dirty="0"/>
              <a:t>, </a:t>
            </a:r>
            <a:r>
              <a:rPr lang="en-US" sz="1600" dirty="0" err="1"/>
              <a:t>флага</a:t>
            </a:r>
            <a:r>
              <a:rPr lang="en-US" sz="1600" dirty="0"/>
              <a:t>. </a:t>
            </a:r>
            <a:endParaRPr lang="en-US" dirty="0"/>
          </a:p>
          <a:p>
            <a:pPr marL="342900" indent="-182880">
              <a:lnSpc>
                <a:spcPct val="90000"/>
              </a:lnSpc>
              <a:spcAft>
                <a:spcPts val="600"/>
              </a:spcAft>
              <a:buClr>
                <a:srgbClr val="262626"/>
              </a:buClr>
              <a:buFont typeface="Garamond"/>
              <a:buChar char="◦"/>
            </a:pPr>
            <a:r>
              <a:rPr lang="en-US" sz="1600" dirty="0" err="1"/>
              <a:t>Воспитывать</a:t>
            </a:r>
            <a:r>
              <a:rPr lang="en-US" sz="1600" dirty="0"/>
              <a:t> у </a:t>
            </a:r>
            <a:r>
              <a:rPr lang="en-US" sz="1600" dirty="0" err="1"/>
              <a:t>дошкольников</a:t>
            </a:r>
            <a:r>
              <a:rPr lang="en-US" sz="1600" dirty="0"/>
              <a:t> </a:t>
            </a:r>
            <a:r>
              <a:rPr lang="en-US" sz="1600" dirty="0" err="1"/>
              <a:t>любовь</a:t>
            </a:r>
            <a:r>
              <a:rPr lang="en-US" sz="1600" dirty="0"/>
              <a:t> и </a:t>
            </a:r>
            <a:r>
              <a:rPr lang="en-US" sz="1600" dirty="0" err="1"/>
              <a:t>уважение</a:t>
            </a:r>
            <a:r>
              <a:rPr lang="en-US" sz="1600" dirty="0"/>
              <a:t> к </a:t>
            </a:r>
            <a:r>
              <a:rPr lang="en-US" sz="1600" dirty="0" err="1"/>
              <a:t>своей</a:t>
            </a:r>
            <a:r>
              <a:rPr lang="en-US" sz="1600" dirty="0"/>
              <a:t> </a:t>
            </a:r>
            <a:r>
              <a:rPr lang="en-US" sz="1600" dirty="0" err="1"/>
              <a:t>семье</a:t>
            </a:r>
            <a:r>
              <a:rPr lang="en-US" sz="1600" dirty="0"/>
              <a:t>, </a:t>
            </a:r>
            <a:r>
              <a:rPr lang="en-US" sz="1600" dirty="0" err="1"/>
              <a:t>городу</a:t>
            </a:r>
            <a:r>
              <a:rPr lang="en-US" sz="1600" dirty="0"/>
              <a:t>, </a:t>
            </a:r>
            <a:r>
              <a:rPr lang="en-US" sz="1600" dirty="0" err="1"/>
              <a:t>краю</a:t>
            </a:r>
            <a:r>
              <a:rPr lang="en-US" sz="1600" dirty="0"/>
              <a:t>, </a:t>
            </a:r>
            <a:r>
              <a:rPr lang="en-US" sz="1600" dirty="0" err="1"/>
              <a:t>стране</a:t>
            </a:r>
            <a:r>
              <a:rPr lang="en-US" sz="1600" dirty="0"/>
              <a:t> в </a:t>
            </a:r>
            <a:r>
              <a:rPr lang="en-US" sz="1600" dirty="0" err="1"/>
              <a:t>которой</a:t>
            </a:r>
            <a:r>
              <a:rPr lang="en-US" sz="1600" dirty="0"/>
              <a:t> </a:t>
            </a:r>
            <a:r>
              <a:rPr lang="en-US" sz="1600" dirty="0" err="1"/>
              <a:t>он</a:t>
            </a:r>
            <a:r>
              <a:rPr lang="en-US" sz="1600" dirty="0"/>
              <a:t> </a:t>
            </a:r>
            <a:r>
              <a:rPr lang="en-US" sz="1600" dirty="0" err="1"/>
              <a:t>живет</a:t>
            </a:r>
            <a:r>
              <a:rPr lang="en-US" sz="1600" dirty="0"/>
              <a:t>, </a:t>
            </a:r>
            <a:r>
              <a:rPr lang="en-US" sz="1600" dirty="0" err="1"/>
              <a:t>гордость</a:t>
            </a:r>
            <a:r>
              <a:rPr lang="en-US" sz="1600" dirty="0"/>
              <a:t> </a:t>
            </a:r>
            <a:r>
              <a:rPr lang="en-US" sz="1600" dirty="0" err="1"/>
              <a:t>за</a:t>
            </a:r>
            <a:r>
              <a:rPr lang="en-US" sz="1600" dirty="0"/>
              <a:t> </a:t>
            </a:r>
            <a:r>
              <a:rPr lang="en-US" sz="1600" dirty="0" err="1"/>
              <a:t>принадлежность</a:t>
            </a:r>
            <a:r>
              <a:rPr lang="en-US" sz="1600" dirty="0"/>
              <a:t> к </a:t>
            </a:r>
            <a:r>
              <a:rPr lang="en-US" sz="1600" dirty="0" err="1"/>
              <a:t>гражданам</a:t>
            </a:r>
            <a:r>
              <a:rPr lang="en-US" sz="1600" dirty="0"/>
              <a:t> </a:t>
            </a:r>
            <a:r>
              <a:rPr lang="en-US" sz="1600" dirty="0" err="1"/>
              <a:t>России</a:t>
            </a:r>
            <a:r>
              <a:rPr lang="en-US" sz="1600" dirty="0"/>
              <a:t>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442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0D70C8A-A50E-4B41-86A2-E2F8558124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6022" y="237744"/>
            <a:ext cx="8791956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009E310-C7C2-4F23-B466-4417C8ED3B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bg2">
                  <a:tint val="90000"/>
                  <a:shade val="92000"/>
                  <a:satMod val="160000"/>
                </a:schemeClr>
              </a:gs>
              <a:gs pos="77000">
                <a:schemeClr val="bg2">
                  <a:tint val="100000"/>
                  <a:shade val="73000"/>
                  <a:satMod val="155000"/>
                </a:schemeClr>
              </a:gs>
              <a:gs pos="100000">
                <a:schemeClr val="bg2">
                  <a:tint val="100000"/>
                  <a:shade val="67000"/>
                  <a:satMod val="14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1A4F4A1-146B-4D29-852A-F609966797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4C31FF5-F97E-4082-BFC5-A880DB9F3F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00862" y="457200"/>
            <a:ext cx="6400235" cy="5943603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015B4CE-42DE-4E9B-B800-B5B8142E6F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529350" y="621793"/>
            <a:ext cx="6149085" cy="5614416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" name="Прямоугольник 2"/>
          <p:cNvSpPr/>
          <p:nvPr/>
        </p:nvSpPr>
        <p:spPr>
          <a:xfrm>
            <a:off x="2883462" y="881210"/>
            <a:ext cx="5563443" cy="1517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u="sng" dirty="0" err="1">
                <a:ln w="1905"/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Ожидаемые</a:t>
            </a:r>
            <a:r>
              <a:rPr lang="en-US" sz="4000" b="1" u="sng" dirty="0">
                <a:ln w="1905"/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 </a:t>
            </a:r>
            <a:r>
              <a:rPr lang="en-US" sz="4000" b="1" u="sng" dirty="0" err="1">
                <a:ln w="1905"/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результаты</a:t>
            </a:r>
            <a:endParaRPr lang="en-US" sz="4000" b="1" u="sng" dirty="0">
              <a:ln w="1905"/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83462" y="2310539"/>
            <a:ext cx="5433827" cy="375000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457200" indent="-182880">
              <a:lnSpc>
                <a:spcPct val="90000"/>
              </a:lnSpc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формирование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представлений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 о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родной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стране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,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Century Gothic"/>
              <a:cs typeface="Times New Roman"/>
            </a:endParaRPr>
          </a:p>
          <a:p>
            <a:pPr marL="457200" indent="-182880">
              <a:lnSpc>
                <a:spcPct val="90000"/>
              </a:lnSpc>
              <a:spcAft>
                <a:spcPts val="600"/>
              </a:spcAft>
              <a:buClr>
                <a:srgbClr val="262626"/>
              </a:buClr>
              <a:buFont typeface="Garamond" pitchFamily="18" charset="0"/>
              <a:buChar char="◦"/>
            </a:pP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желание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быть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патриотом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своей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Родины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;</a:t>
            </a:r>
            <a:endParaRPr lang="en-US"/>
          </a:p>
          <a:p>
            <a:pPr marL="457200" indent="-182880">
              <a:lnSpc>
                <a:spcPct val="90000"/>
              </a:lnSpc>
              <a:spcAft>
                <a:spcPts val="600"/>
              </a:spcAft>
              <a:buClr>
                <a:srgbClr val="262626"/>
              </a:buClr>
              <a:buFont typeface="Garamond" pitchFamily="18" charset="0"/>
              <a:buChar char="◦"/>
            </a:pP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повышение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интереса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дошкольников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 к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своему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городу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,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своей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стране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;</a:t>
            </a:r>
            <a:endParaRPr lang="en-US"/>
          </a:p>
          <a:p>
            <a:pPr marL="457200" indent="-182880">
              <a:lnSpc>
                <a:spcPct val="90000"/>
              </a:lnSpc>
              <a:spcAft>
                <a:spcPts val="600"/>
              </a:spcAft>
              <a:buClr>
                <a:srgbClr val="262626"/>
              </a:buClr>
              <a:buFont typeface="Garamond" pitchFamily="18" charset="0"/>
              <a:buChar char="◦"/>
            </a:pP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/>
                <a:cs typeface="Times New Roman"/>
              </a:rPr>
              <a:t>выставка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рисунков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«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Мы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 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любим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нашу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Талицу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!»</a:t>
            </a:r>
            <a:endParaRPr lang="ru-RU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7200" lvl="0" indent="-182880">
              <a:lnSpc>
                <a:spcPct val="90000"/>
              </a:lnSpc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  <a:buFont typeface="Garamond" pitchFamily="18" charset="0"/>
              <a:buChar char="◦"/>
            </a:pP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выставка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творческих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работ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детей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по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теме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74320" lvl="0">
              <a:lnSpc>
                <a:spcPct val="90000"/>
              </a:lnSpc>
              <a:spcAft>
                <a:spcPts val="600"/>
              </a:spcAft>
              <a:buClr>
                <a:schemeClr val="tx1">
                  <a:lumMod val="85000"/>
                  <a:lumOff val="15000"/>
                </a:schemeClr>
              </a:buClr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5469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22581" y="692695"/>
            <a:ext cx="7484742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u="sng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anose="03010101010201010101" pitchFamily="66" charset="0"/>
              </a:rPr>
              <a:t>Области развития детей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351415" y="1556792"/>
            <a:ext cx="6441186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Социально – коммуникативное </a:t>
            </a:r>
          </a:p>
          <a:p>
            <a:pPr algn="ctr"/>
            <a:r>
              <a:rPr lang="ru-RU" sz="32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развитие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028679" y="2492896"/>
            <a:ext cx="508664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Речевое развитие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391490" y="3079757"/>
            <a:ext cx="642675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Физкультурное развитие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178295" y="3787643"/>
            <a:ext cx="678743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Познавательное развитие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73729" y="4653136"/>
            <a:ext cx="7622600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Художественно-эстетическое</a:t>
            </a:r>
          </a:p>
          <a:p>
            <a:pPr algn="ctr"/>
            <a:r>
              <a:rPr lang="ru-RU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развитие</a:t>
            </a:r>
            <a:endParaRPr lang="ru-RU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266724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20257" y="620688"/>
            <a:ext cx="8103500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u="sng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anose="03010101010201010101" pitchFamily="66" charset="0"/>
              </a:rPr>
              <a:t>Педагогические технологии</a:t>
            </a:r>
          </a:p>
        </p:txBody>
      </p:sp>
      <p:pic>
        <p:nvPicPr>
          <p:cNvPr id="9218" name="Picture 2" descr="https://proprikol.ru/wp-content/uploads/2019/09/kartinki-na-prozrachnom-fone-dlya-detej-30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68" t="3547" r="73488" b="1288"/>
          <a:stretch/>
        </p:blipFill>
        <p:spPr bwMode="auto">
          <a:xfrm>
            <a:off x="-108520" y="2276872"/>
            <a:ext cx="2160240" cy="4314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853155" y="1484784"/>
            <a:ext cx="2999539" cy="9144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828761" y="1386758"/>
            <a:ext cx="3005194" cy="101566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ru-RU" sz="2000" b="1" cap="none" spc="0" err="1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Здровье</a:t>
            </a:r>
            <a:r>
              <a:rPr lang="ru-RU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-сберегающие</a:t>
            </a:r>
          </a:p>
          <a:p>
            <a:pPr algn="ctr"/>
            <a:r>
              <a:rPr lang="ru-RU" sz="2000" b="1" cap="none" spc="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технологии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52924" y="2465570"/>
            <a:ext cx="2795140" cy="9144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455107" y="2568827"/>
            <a:ext cx="2590774" cy="707886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pPr algn="ctr"/>
            <a:r>
              <a:rPr lang="ru-RU" sz="20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</a:rPr>
              <a:t>Личностно-</a:t>
            </a:r>
            <a:endParaRPr lang="ru-RU" sz="2000" b="1" cap="none" spc="0" dirty="0">
              <a:ln w="10541" cmpd="sng">
                <a:solidFill>
                  <a:srgbClr val="1CADE4">
                    <a:shade val="88000"/>
                    <a:satMod val="110000"/>
                  </a:srgbClr>
                </a:solidFill>
                <a:prstDash val="solid"/>
              </a:ln>
              <a:effectLst/>
            </a:endParaRPr>
          </a:p>
          <a:p>
            <a:pPr algn="ctr"/>
            <a:r>
              <a:rPr lang="ru-RU" sz="2000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</a:rPr>
              <a:t>ориентированные</a:t>
            </a:r>
            <a:endParaRPr lang="ru-RU" sz="2000" b="1" cap="none" spc="0" dirty="0">
              <a:ln w="10541" cmpd="sng">
                <a:solidFill>
                  <a:srgbClr val="1CADE4">
                    <a:shade val="88000"/>
                    <a:satMod val="110000"/>
                  </a:srgbClr>
                </a:solidFill>
                <a:prstDash val="solid"/>
              </a:ln>
              <a:effectLst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995936" y="3496003"/>
            <a:ext cx="2735530" cy="9144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139952" y="3462027"/>
            <a:ext cx="2345568" cy="101566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ru-RU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Технология</a:t>
            </a:r>
          </a:p>
          <a:p>
            <a:pPr algn="ctr"/>
            <a:r>
              <a:rPr lang="ru-RU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Проектной</a:t>
            </a:r>
          </a:p>
          <a:p>
            <a:pPr algn="ctr"/>
            <a:r>
              <a:rPr lang="ru-RU" sz="20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деятельности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580112" y="4472015"/>
            <a:ext cx="2735940" cy="94315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endParaRPr lang="ru-RU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  <a:p>
            <a:pPr algn="ctr"/>
            <a:r>
              <a:rPr lang="ru-RU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  <a:effectLst/>
              </a:rPr>
              <a:t>Технология</a:t>
            </a:r>
            <a:endParaRPr lang="ru-RU" b="1" cap="none" spc="0" dirty="0">
              <a:ln w="10541" cmpd="sng">
                <a:solidFill>
                  <a:srgbClr val="1CADE4">
                    <a:shade val="88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/>
            </a:endParaRPr>
          </a:p>
          <a:p>
            <a:pPr algn="ctr"/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</a:rPr>
              <a:t>исследовательской</a:t>
            </a:r>
            <a:endParaRPr lang="ru-RU" b="1" dirty="0">
              <a:ln w="10541" cmpd="sng">
                <a:solidFill>
                  <a:srgbClr val="1CADE4">
                    <a:shade val="88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</a:endParaRPr>
          </a:p>
          <a:p>
            <a:pPr algn="ctr"/>
            <a:r>
              <a:rPr lang="ru-RU" b="1" cap="none" spc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  <a:effectLst/>
              </a:rPr>
              <a:t>деятельности</a:t>
            </a:r>
            <a:endParaRPr lang="ru-RU" b="1" cap="none" spc="0" dirty="0">
              <a:ln w="10541" cmpd="sng">
                <a:solidFill>
                  <a:srgbClr val="1CADE4">
                    <a:shade val="88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/>
            </a:endParaRPr>
          </a:p>
          <a:p>
            <a:pPr algn="ctr"/>
            <a:endParaRPr lang="ru-RU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635896" y="5415169"/>
            <a:ext cx="1758143" cy="9144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840057" y="5459548"/>
            <a:ext cx="1380506" cy="923330"/>
          </a:xfrm>
          <a:prstGeom prst="rect">
            <a:avLst/>
          </a:prstGeom>
          <a:noFill/>
        </p:spPr>
        <p:txBody>
          <a:bodyPr wrap="none" lIns="91440" tIns="45720" rIns="91440" bIns="45720" anchor="t">
            <a:spAutoFit/>
          </a:bodyPr>
          <a:lstStyle/>
          <a:p>
            <a:pPr algn="ctr"/>
            <a:r>
              <a:rPr lang="ru-RU" sz="5400" b="1" cap="none" spc="0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ИКТ</a:t>
            </a:r>
          </a:p>
        </p:txBody>
      </p:sp>
      <p:sp>
        <p:nvSpPr>
          <p:cNvPr id="14" name="Стрелка вправо 13"/>
          <p:cNvSpPr/>
          <p:nvPr/>
        </p:nvSpPr>
        <p:spPr>
          <a:xfrm rot="18321835">
            <a:off x="1543458" y="2622102"/>
            <a:ext cx="751805" cy="32084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 rot="19003512">
            <a:off x="1757992" y="3791426"/>
            <a:ext cx="777411" cy="30562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 rot="20719345">
            <a:off x="1918714" y="4107898"/>
            <a:ext cx="1697125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>
            <a:off x="2146696" y="4930537"/>
            <a:ext cx="3001367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право 17"/>
          <p:cNvSpPr/>
          <p:nvPr/>
        </p:nvSpPr>
        <p:spPr>
          <a:xfrm>
            <a:off x="2267744" y="5620341"/>
            <a:ext cx="1080119" cy="3008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5349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328</TotalTime>
  <Words>1232</Words>
  <Application>Microsoft Office PowerPoint</Application>
  <PresentationFormat>Экран (4:3)</PresentationFormat>
  <Paragraphs>147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Savon</vt:lpstr>
      <vt:lpstr>МКДОУ "Детский сад № 23 "Теремок" Долгосрочный проект в старшей группе "Я часть - России"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Речевое развитие</vt:lpstr>
      <vt:lpstr>Игровая деятельность</vt:lpstr>
      <vt:lpstr>Презентация PowerPoint</vt:lpstr>
      <vt:lpstr>Работа с родителями</vt:lpstr>
      <vt:lpstr>Презентация PowerPoint</vt:lpstr>
      <vt:lpstr>Выставка рисунков "Мы любим нашу Талицу!"</vt:lpstr>
      <vt:lpstr>Презентация PowerPoint</vt:lpstr>
      <vt:lpstr>Городецкая роспись деревянной доски</vt:lpstr>
      <vt:lpstr>Танец "Моя Россия"!</vt:lpstr>
      <vt:lpstr>Патриотический уголок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123</dc:creator>
  <cp:lastModifiedBy>123</cp:lastModifiedBy>
  <cp:revision>530</cp:revision>
  <dcterms:created xsi:type="dcterms:W3CDTF">2021-05-05T05:29:33Z</dcterms:created>
  <dcterms:modified xsi:type="dcterms:W3CDTF">2022-01-23T07:12:51Z</dcterms:modified>
</cp:coreProperties>
</file>