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4"/>
  </p:notesMasterIdLst>
  <p:sldIdLst>
    <p:sldId id="256" r:id="rId2"/>
    <p:sldId id="277" r:id="rId3"/>
    <p:sldId id="275" r:id="rId4"/>
    <p:sldId id="276" r:id="rId5"/>
    <p:sldId id="257" r:id="rId6"/>
    <p:sldId id="279" r:id="rId7"/>
    <p:sldId id="280" r:id="rId8"/>
    <p:sldId id="282" r:id="rId9"/>
    <p:sldId id="278" r:id="rId10"/>
    <p:sldId id="283" r:id="rId11"/>
    <p:sldId id="284" r:id="rId12"/>
    <p:sldId id="289" r:id="rId13"/>
    <p:sldId id="285" r:id="rId14"/>
    <p:sldId id="286" r:id="rId15"/>
    <p:sldId id="287" r:id="rId16"/>
    <p:sldId id="288" r:id="rId17"/>
    <p:sldId id="290" r:id="rId18"/>
    <p:sldId id="292" r:id="rId19"/>
    <p:sldId id="291" r:id="rId20"/>
    <p:sldId id="258" r:id="rId21"/>
    <p:sldId id="259" r:id="rId22"/>
    <p:sldId id="270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2194" y="-6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Начало года</a:t>
            </a:r>
          </a:p>
        </c:rich>
      </c:tx>
      <c:layout>
        <c:manualLayout>
          <c:xMode val="edge"/>
          <c:yMode val="edge"/>
          <c:x val="0.29458906275371138"/>
          <c:y val="3.23028400337200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2790480544896863E-2"/>
          <c:y val="0.21396034998982619"/>
          <c:w val="0.54041644945433331"/>
          <c:h val="0.735278044242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средний</c:v>
                </c:pt>
                <c:pt idx="1">
                  <c:v>низкий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8.2000000000000011</c:v>
                </c:pt>
                <c:pt idx="1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Конец года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средний</c:v>
                </c:pt>
                <c:pt idx="1">
                  <c:v>низкий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0.4</c:v>
                </c:pt>
                <c:pt idx="2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0.15385</cdr:x>
      <cdr:y>0.31398</cdr:y>
    </cdr:from>
    <cdr:to>
      <cdr:x>0.3286</cdr:x>
      <cdr:y>0.45936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76064" y="864096"/>
          <a:ext cx="654345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rPr>
            <a:t>20%</a:t>
          </a:r>
          <a:endParaRPr lang="ru-RU" sz="2000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solidFill>
              <a:schemeClr val="tx1"/>
            </a:solidFill>
            <a:effectLst>
              <a:outerShdw blurRad="50800" algn="tl" rotWithShape="0">
                <a:srgbClr val="000000"/>
              </a:outerShdw>
            </a:effectLst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0.32692</cdr:x>
      <cdr:y>0.62796</cdr:y>
    </cdr:from>
    <cdr:to>
      <cdr:x>0.50168</cdr:x>
      <cdr:y>0.77334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224136" y="1728192"/>
          <a:ext cx="654345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rPr>
            <a:t>80%</a:t>
          </a:r>
          <a:endParaRPr lang="ru-RU" sz="2000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0.11251</cdr:x>
      <cdr:y>0.37898</cdr:y>
    </cdr:from>
    <cdr:to>
      <cdr:x>0.28291</cdr:x>
      <cdr:y>0.51059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32048" y="1152142"/>
          <a:ext cx="654346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rPr>
            <a:t>30%</a:t>
          </a:r>
          <a:endParaRPr lang="ru-RU" sz="2000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0.39378</cdr:x>
      <cdr:y>0.49741</cdr:y>
    </cdr:from>
    <cdr:to>
      <cdr:x>0.56418</cdr:x>
      <cdr:y>0.62902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512168" y="1512168"/>
          <a:ext cx="654345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rPr>
            <a:t>55%</a:t>
          </a:r>
          <a:endParaRPr lang="ru-RU" sz="2000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0.13126</cdr:x>
      <cdr:y>0.75795</cdr:y>
    </cdr:from>
    <cdr:to>
      <cdr:x>0.30166</cdr:x>
      <cdr:y>0.88956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504050" y="2304253"/>
          <a:ext cx="654346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rPr>
            <a:t>15%</a:t>
          </a:r>
          <a:endParaRPr lang="ru-RU" sz="2000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gradFill rotWithShape="1">
              <a:gsLst>
                <a:gs pos="0">
                  <a:srgbClr val="000000">
                    <a:tint val="92000"/>
                    <a:shade val="100000"/>
                    <a:satMod val="150000"/>
                  </a:srgbClr>
                </a:gs>
                <a:gs pos="49000">
                  <a:srgbClr val="000000">
                    <a:tint val="89000"/>
                    <a:shade val="90000"/>
                    <a:satMod val="150000"/>
                  </a:srgbClr>
                </a:gs>
                <a:gs pos="50000">
                  <a:srgbClr val="000000">
                    <a:tint val="100000"/>
                    <a:shade val="75000"/>
                    <a:satMod val="150000"/>
                  </a:srgbClr>
                </a:gs>
                <a:gs pos="95000">
                  <a:srgbClr val="000000">
                    <a:shade val="47000"/>
                    <a:satMod val="150000"/>
                  </a:srgbClr>
                </a:gs>
                <a:gs pos="100000">
                  <a:srgbClr val="000000">
                    <a:shade val="39000"/>
                    <a:satMod val="150000"/>
                  </a:srgbClr>
                </a:gs>
              </a:gsLst>
              <a:lin ang="5400000"/>
            </a:gradFill>
            <a:effectLst>
              <a:outerShdw blurRad="50800" algn="tl" rotWithShape="0">
                <a:srgbClr val="000000"/>
              </a:outerShdw>
            </a:effectLst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C8AD6EA-50A3-4506-99BA-258A70110F7C}" type="datetimeFigureOut">
              <a:rPr lang="ru-RU"/>
              <a:pPr>
                <a:defRPr/>
              </a:pPr>
              <a:t>04.06.2024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79AB456-BB7B-47D3-9703-63EAF920A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5564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Отчёт о работе кружка по ФЭМП</a:t>
            </a: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5F74C8-1880-43D1-A213-4DB84C87C5E3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itlemaster_m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ltGray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62200" y="3429000"/>
            <a:ext cx="6400800" cy="14478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1371600"/>
            <a:ext cx="7620000" cy="20574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</a:ln>
        </p:spPr>
        <p:txBody>
          <a:bodyPr/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4EC3C-2F10-4A8F-A95B-E789BE719A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D0992-D648-4A2D-AC99-0706152EB8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39000" y="228600"/>
            <a:ext cx="16002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38400" y="228600"/>
            <a:ext cx="46482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E8E24-EED3-4E9D-93B5-AAE0FDA6D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E717F-D9D4-478B-BFB4-B532A8D77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674BE-6B8C-4E42-86F5-7E856612C7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4384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150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B6E62-E547-45D9-ABBD-655AB305DD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7BADA-F59A-421B-BEF6-E33AFE1B78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413F7-4AA3-4A2C-BE2D-6AB7E14F98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95131-6F63-4D35-8DEF-4242A40BC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65D6C-AC37-40AA-9656-CF1272AA7D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CF257-7446-4D48-8745-E2C4361CBF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2667000" cy="6858000"/>
            <a:chOff x="0" y="0"/>
            <a:chExt cx="1680" cy="4320"/>
          </a:xfrm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hidden">
            <a:xfrm>
              <a:off x="124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549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033" name="Picture 4" descr="slidemaster_med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ltGray">
            <a:xfrm>
              <a:off x="0" y="0"/>
              <a:ext cx="134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228600"/>
            <a:ext cx="6400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1600200"/>
            <a:ext cx="6400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1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C7BD228C-CD41-4B2F-B936-7A92271DC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2988" y="620713"/>
            <a:ext cx="7620000" cy="2520950"/>
          </a:xfrm>
          <a:noFill/>
          <a:ln>
            <a:noFill/>
          </a:ln>
        </p:spPr>
        <p:txBody>
          <a:bodyPr/>
          <a:lstStyle/>
          <a:p>
            <a:pPr eaLnBrk="1" hangingPunct="1">
              <a:defRPr/>
            </a:pPr>
            <a:r>
              <a:rPr lang="ru-RU" sz="3200" b="1" i="1" dirty="0" smtClean="0"/>
              <a:t>Проект </a:t>
            </a:r>
            <a:br>
              <a:rPr lang="ru-RU" sz="3200" b="1" i="1" dirty="0" smtClean="0"/>
            </a:br>
            <a:r>
              <a:rPr lang="ru-RU" sz="3200" b="1" i="1" dirty="0" smtClean="0"/>
              <a:t>«Занимательная математика»</a:t>
            </a:r>
            <a:br>
              <a:rPr lang="ru-RU" sz="3200" b="1" i="1" dirty="0" smtClean="0"/>
            </a:br>
            <a:r>
              <a:rPr lang="ru-RU" sz="3200" b="1" i="1" dirty="0" smtClean="0"/>
              <a:t>для развития умственных способностей детей 5-6 лет</a:t>
            </a:r>
            <a:br>
              <a:rPr lang="ru-RU" sz="3200" b="1" i="1" dirty="0" smtClean="0"/>
            </a:br>
            <a:r>
              <a:rPr lang="ru-RU" sz="3200" b="1" i="1" dirty="0" smtClean="0"/>
              <a:t>на 2023-2024 учебный год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43213" y="3573463"/>
            <a:ext cx="6048375" cy="2592387"/>
          </a:xfrm>
          <a:noFill/>
          <a:ln>
            <a:noFill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000" b="1" i="1" dirty="0" smtClean="0"/>
              <a:t>МКДОУ  «Детский сад № 23  «Теремок»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000" b="1" i="1" dirty="0" smtClean="0"/>
          </a:p>
          <a:p>
            <a:pPr eaLnBrk="1" hangingPunct="1">
              <a:lnSpc>
                <a:spcPct val="90000"/>
              </a:lnSpc>
              <a:defRPr/>
            </a:pPr>
            <a:endParaRPr lang="ru-RU" sz="2000" b="1" i="1" dirty="0" smtClean="0"/>
          </a:p>
          <a:p>
            <a:pPr eaLnBrk="1" hangingPunct="1">
              <a:lnSpc>
                <a:spcPct val="90000"/>
              </a:lnSpc>
              <a:defRPr/>
            </a:pPr>
            <a:endParaRPr lang="ru-RU" sz="2000" b="1" i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b="1" i="1" dirty="0" smtClean="0"/>
              <a:t>Воспитатель: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b="1" i="1" dirty="0" smtClean="0"/>
              <a:t>Дмитриева О.А.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Дидактическая игра «Развивающая головоломка»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53760"/>
            <a:ext cx="1800200" cy="239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53760"/>
            <a:ext cx="2860923" cy="215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87" y="3906169"/>
            <a:ext cx="2064221" cy="274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88440"/>
            <a:ext cx="1923837" cy="255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Развивающая игра «Цветные палочки </a:t>
            </a:r>
            <a:r>
              <a:rPr lang="ru-RU" sz="2800" b="1" dirty="0" err="1" smtClean="0">
                <a:solidFill>
                  <a:srgbClr val="00B050"/>
                </a:solidFill>
              </a:rPr>
              <a:t>Кюизенера</a:t>
            </a:r>
            <a:r>
              <a:rPr lang="ru-RU" sz="2800" b="1" dirty="0" smtClean="0">
                <a:solidFill>
                  <a:srgbClr val="00B050"/>
                </a:solidFill>
              </a:rPr>
              <a:t>»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1800" b="1" dirty="0" smtClean="0">
                <a:solidFill>
                  <a:srgbClr val="92D050"/>
                </a:solidFill>
              </a:rPr>
              <a:t>Развитие логического мышления, памяти, внимания, мелкой моторики.</a:t>
            </a:r>
            <a:endParaRPr lang="ru-RU" sz="1800" b="1" dirty="0">
              <a:solidFill>
                <a:srgbClr val="92D05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6" y="1700808"/>
            <a:ext cx="2880320" cy="216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210" y="1639845"/>
            <a:ext cx="3042251" cy="229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4111002"/>
            <a:ext cx="2249598" cy="266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11003"/>
            <a:ext cx="2376264" cy="257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err="1" smtClean="0">
                <a:solidFill>
                  <a:srgbClr val="00B050"/>
                </a:solidFill>
              </a:rPr>
              <a:t>Графомоторные</a:t>
            </a:r>
            <a:r>
              <a:rPr lang="ru-RU" sz="3200" b="1" dirty="0" smtClean="0">
                <a:solidFill>
                  <a:srgbClr val="00B050"/>
                </a:solidFill>
              </a:rPr>
              <a:t> дорожки </a:t>
            </a:r>
            <a:r>
              <a:rPr lang="ru-RU" sz="1800" b="1" dirty="0" smtClean="0">
                <a:solidFill>
                  <a:srgbClr val="92D050"/>
                </a:solidFill>
              </a:rPr>
              <a:t>Развитие игровых навыков, воображения, моторики, слухового восприятия, речи, памяти, мышления.</a:t>
            </a:r>
            <a:endParaRPr lang="ru-RU" sz="1800" b="1" dirty="0">
              <a:solidFill>
                <a:srgbClr val="92D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681" y="1617078"/>
            <a:ext cx="211449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53136"/>
            <a:ext cx="3168351" cy="199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939" y="1557002"/>
            <a:ext cx="2186679" cy="290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Дидактические игры со счетными палочками. </a:t>
            </a:r>
            <a:r>
              <a:rPr lang="ru-RU" sz="1800" b="1" dirty="0" smtClean="0">
                <a:solidFill>
                  <a:srgbClr val="92D050"/>
                </a:solidFill>
              </a:rPr>
              <a:t>Развитие конструктивных навыков, развитие творческого воображения, фантазии, умение работать по схеме.</a:t>
            </a:r>
            <a:endParaRPr lang="ru-RU" sz="1800" b="1" dirty="0">
              <a:solidFill>
                <a:srgbClr val="92D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1571379"/>
            <a:ext cx="2571171" cy="193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221" y="1565318"/>
            <a:ext cx="2579221" cy="194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22" y="3717031"/>
            <a:ext cx="2807726" cy="300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Логические блоки </a:t>
            </a:r>
            <a:r>
              <a:rPr lang="ru-RU" sz="2400" b="1" dirty="0" err="1" smtClean="0">
                <a:solidFill>
                  <a:srgbClr val="00B050"/>
                </a:solidFill>
              </a:rPr>
              <a:t>Золтона</a:t>
            </a:r>
            <a:r>
              <a:rPr lang="ru-RU" sz="2400" b="1" dirty="0" smtClean="0">
                <a:solidFill>
                  <a:srgbClr val="00B050"/>
                </a:solidFill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</a:rPr>
              <a:t>Дьенеша</a:t>
            </a:r>
            <a:r>
              <a:rPr lang="ru-RU" sz="2400" b="1" dirty="0" smtClean="0">
                <a:solidFill>
                  <a:srgbClr val="00B050"/>
                </a:solidFill>
              </a:rPr>
              <a:t> </a:t>
            </a:r>
            <a:r>
              <a:rPr lang="ru-RU" sz="1600" b="1" dirty="0" smtClean="0">
                <a:solidFill>
                  <a:srgbClr val="92D050"/>
                </a:solidFill>
              </a:rPr>
              <a:t>Развитие пространственных представлений; развитие логического мышления;  представление о множестве,  операции над множествами. Развитие познавательных процессов, мыслительных операций. Развитие творческих способностей, воображения, фантазии, способности к моделированию и конструированию.</a:t>
            </a:r>
            <a:endParaRPr lang="ru-RU" sz="1600" b="1" dirty="0">
              <a:solidFill>
                <a:srgbClr val="92D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2818850" cy="212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399" y="1876315"/>
            <a:ext cx="2777025" cy="209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77072"/>
            <a:ext cx="3472027" cy="2614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Дидактическая игра «Лабиринт»</a:t>
            </a:r>
            <a:br>
              <a:rPr lang="ru-RU" sz="2800" b="1" dirty="0" smtClean="0">
                <a:solidFill>
                  <a:srgbClr val="00B050"/>
                </a:solidFill>
              </a:rPr>
            </a:br>
            <a:r>
              <a:rPr lang="ru-RU" sz="2000" b="1" dirty="0" smtClean="0">
                <a:solidFill>
                  <a:srgbClr val="92D050"/>
                </a:solidFill>
              </a:rPr>
              <a:t>Развитие логического мышления, зрительного восприятия.</a:t>
            </a:r>
            <a:endParaRPr lang="ru-RU" sz="2000" b="1" dirty="0">
              <a:solidFill>
                <a:srgbClr val="92D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49216"/>
            <a:ext cx="3456384" cy="260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68623"/>
            <a:ext cx="2016224" cy="252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68623"/>
            <a:ext cx="2016224" cy="252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Развивающая игра «Найди лишнее» </a:t>
            </a:r>
            <a:r>
              <a:rPr lang="ru-RU" sz="1600" b="1" dirty="0" smtClean="0">
                <a:solidFill>
                  <a:srgbClr val="92D050"/>
                </a:solidFill>
              </a:rPr>
              <a:t>Развитие словесно - логического мышления, умение классифицировать, сравнивать, обобщать, устанавливать причинно-следственные связи и логические связи. Развивать зрительное восприятие. Воспитывать внимательность.</a:t>
            </a:r>
            <a:endParaRPr lang="ru-RU" sz="1600" b="1" dirty="0">
              <a:solidFill>
                <a:srgbClr val="92D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17059"/>
            <a:ext cx="2788915" cy="2099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032" y="4149080"/>
            <a:ext cx="2888353" cy="217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39020"/>
            <a:ext cx="2880320" cy="216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Развивающая игра «Хамелеон» по методике Никитина.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1944216" cy="258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84784"/>
            <a:ext cx="1944216" cy="258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42878"/>
            <a:ext cx="2376264" cy="2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Развивающая игра «Сложи узор» по методике Никитина.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5"/>
            <a:ext cx="2880320" cy="216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654" y="1408250"/>
            <a:ext cx="2226337" cy="295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89040"/>
            <a:ext cx="2154330" cy="286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95969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3 этап заключительный (15 мая по 31 мая)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Обобщение результатов работы, анализ деятельности, удовлетворенность всех участников результатами, сопоставление имеющихся результатов с прогнозируемыми.</a:t>
            </a:r>
            <a:endParaRPr lang="ru-RU" sz="2800" dirty="0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357166"/>
            <a:ext cx="6400800" cy="12192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 flipH="1">
            <a:off x="0" y="5954713"/>
            <a:ext cx="71438" cy="460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  <a:defRPr/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  <a:defRPr/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  <a:defRPr/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1600" dirty="0" smtClean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57422" y="1357298"/>
            <a:ext cx="60007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Кто с детских лет занимается математикой, тот развивает внимание, тренирует свой мозг, свою волю, воспитывает настойчивость и упорство в достижении цели.</a:t>
            </a:r>
          </a:p>
          <a:p>
            <a:pPr mar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</a:p>
          <a:p>
            <a:pPr mar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А. </a:t>
            </a:r>
            <a:r>
              <a:rPr lang="ru-RU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Маркушевич</a:t>
            </a: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3200" dirty="0">
              <a:solidFill>
                <a:sysClr val="windowText" lastClr="000000"/>
              </a:solidFill>
              <a:latin typeface="Cambri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4438" y="881063"/>
            <a:ext cx="6400800" cy="59769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effectLst/>
              </a:rPr>
              <a:t>Занятия проекта  «Занимательная математика» проводились  в игровой форме. На занятиях дети работали с занимательным материалом, дидактическими пособиями, в индивидуальных тетрадях, выполняли </a:t>
            </a:r>
            <a:r>
              <a:rPr lang="ru-RU" sz="1600" dirty="0" err="1" smtClean="0">
                <a:effectLst/>
              </a:rPr>
              <a:t>физминутки</a:t>
            </a:r>
            <a:r>
              <a:rPr lang="ru-RU" sz="1600" dirty="0" smtClean="0">
                <a:effectLst/>
              </a:rPr>
              <a:t>, гимнастику для глаз.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600" dirty="0" smtClean="0">
              <a:effectLst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effectLst/>
              </a:rPr>
              <a:t> Весь материал к занятиям был подобран согласно возрастным требованиям, индивидуальных особенностей детей, способствовал формированию личности.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600" dirty="0" smtClean="0">
              <a:effectLst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effectLst/>
              </a:rPr>
              <a:t>В обучении преобладали логические задачи, ведущие к познанию закономерностей, простых алгоритмов.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effectLst/>
              </a:rPr>
              <a:t>От занятия к занятию дети становятся всё более усидчивыми, прилежными, самостоятельными.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600" dirty="0" smtClean="0">
              <a:effectLst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effectLst/>
              </a:rPr>
              <a:t>Дети освоили первые  графические движения в тетрадях:  научились рисовать, штриховать, раскрашивать.  Они испытывают удовольствие и радость от результата, что непосредственно влияет на эмоциональное состояние ребёнка. 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600" dirty="0" smtClean="0">
              <a:effectLst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effectLst/>
              </a:rPr>
              <a:t>Освоили навыки работы с  дидактическими играми и пособиями.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/>
              <a:t>	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28600"/>
            <a:ext cx="6400800" cy="7524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00B050"/>
                </a:solidFill>
              </a:rPr>
              <a:t>В процессе работы проекта дети научились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9975" y="1196975"/>
            <a:ext cx="64008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1400" dirty="0" smtClean="0"/>
              <a:t>Сравнивать, классифицировать, обобщать, систематизировать предметы окружающей действительности (выделять свойства предметов, находить предметы схожие и различные по внешним признакам); ориентироваться в пространстве, различать предметы, находящиеся справа, слева, вверху, внизу;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1400" dirty="0" smtClean="0"/>
              <a:t>Самостоятельно рассуждать, независимо и нестандартно мыслить.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1400" dirty="0" smtClean="0"/>
              <a:t> Находить одинаковые предметы в контурном и цветном изображении.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1400" dirty="0" smtClean="0"/>
              <a:t>Составление целого изображения из 4 – 5 и более частей.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1400" dirty="0" smtClean="0"/>
              <a:t>Воссоздавать силуэты построек, изображений в играх моделирующего характера по образцу и собственному замыслу.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1400" dirty="0" smtClean="0"/>
              <a:t>Действовать по правилам, стремиться к результату.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1400" dirty="0" smtClean="0"/>
              <a:t>Развивать произвольное внимание, память.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1400" dirty="0" smtClean="0"/>
              <a:t>Решать задачи на построение и перестроение при помощи палочек.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1400" dirty="0" smtClean="0"/>
              <a:t>Научились выполнять простые графические задания.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7"/>
          <p:cNvSpPr>
            <a:spLocks noChangeArrowheads="1"/>
          </p:cNvSpPr>
          <p:nvPr/>
        </p:nvSpPr>
        <p:spPr bwMode="auto">
          <a:xfrm>
            <a:off x="2286000" y="2717800"/>
            <a:ext cx="45720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endParaRPr lang="ru-RU" altLang="ru-RU"/>
          </a:p>
          <a:p>
            <a:pPr>
              <a:lnSpc>
                <a:spcPct val="80000"/>
              </a:lnSpc>
            </a:pPr>
            <a:endParaRPr lang="ru-RU" alt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476672"/>
            <a:ext cx="5616624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Благодарю</a:t>
            </a:r>
          </a:p>
          <a:p>
            <a:pPr algn="ctr">
              <a:defRPr/>
            </a:pPr>
            <a:r>
              <a:rPr lang="ru-RU" sz="54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 внимание!</a:t>
            </a:r>
          </a:p>
        </p:txBody>
      </p:sp>
      <p:pic>
        <p:nvPicPr>
          <p:cNvPr id="14340" name="Picture 4" descr="http://900igr.net/datai/khimija/KHimija-aldegidy/0003-001-Povtori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2492375"/>
            <a:ext cx="3671888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476250"/>
            <a:ext cx="5832475" cy="2825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Время действия проекта: долгосрочный на 1 год ,сентябрь 2023-май 2024.</a:t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3200" b="1" dirty="0" smtClean="0"/>
              <a:t>Цель проекта работы: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1413" y="1714488"/>
            <a:ext cx="6446867" cy="419418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dirty="0" smtClean="0"/>
              <a:t>  Развивать интеллектуальные способности, познавательную активность, интерес детей к математике и желание творчески применять полученные знания.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  <a:defRPr/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  <a:defRPr/>
            </a:pPr>
            <a:endParaRPr lang="ru-RU" sz="1600" dirty="0" smtClean="0"/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ru-RU" sz="1600" dirty="0" smtClean="0"/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800" dirty="0" smtClean="0"/>
              <a:t>Актуальность проекта «Занимательная математика»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600200"/>
            <a:ext cx="6454775" cy="492442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Данный проект позволяет  в доступной и   интересной форме целенаправленно  и ускоренно формировать восприятие. В  нем прослеживается последовательный переход от простых к более сложным видам восприятия. Дети среднего дошкольного возраста  в игровой форме учатся выделять  и обобщать признаки предметов, чисел; определять последовательность событий;  у детей развиваются мыслительные операции анализа и синтеза.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2000" dirty="0" smtClean="0"/>
              <a:t>В  2023 – 2024 учебном  году были запланированы следующие задачи  проекта «Занимательная математика»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600200"/>
            <a:ext cx="6454775" cy="4924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/>
              <a:t>Развивать   представления детей о свойствах и отношениях объектов, в основном через игры на классификацию и сериацию, практическую деятельность, направленную на воссоздание, преобразование форм предметов и геометрических фигур.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/>
              <a:t>Развивать познавательные и творческие способности детей: умение обобщать, сравнивать, выявлять и устанавливать закономерности, связи и отношения, решать проблемы, выдвигать, предвидеть результат и ход решения творческой задачи.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/>
              <a:t>Развивать умение добиваться положительного результата в практической деятельности на основе самоконтроля и самооценки.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/>
              <a:t>Развивать личность ребенка через активное включение в коллективную игру, оказание помощи сверстнику в случае необходимости.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/>
              <a:t>Развивать мышление, сообразительность, смекалку, творчество, конструктивные способности через складывание объемных фигур по расчлененным и простейшим нерасчлененным образцам.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/>
              <a:t>Продолжать формировать произвольное внимание.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/>
              <a:t>Развивать элементы логического мышления.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285728"/>
            <a:ext cx="6277004" cy="5810272"/>
          </a:xfrm>
        </p:spPr>
        <p:txBody>
          <a:bodyPr/>
          <a:lstStyle/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Формы организации детей разнообразны: игры проводятся со всеми, с подгруппами и индивидуально. Педагогическое руководство состоит в создании условий проведения </a:t>
            </a:r>
            <a:r>
              <a:rPr lang="ru-RU" sz="1600" b="1" dirty="0" smtClean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проекта</a:t>
            </a: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поощрении самостоятельных поисков решений задач, стимулировании творческой инициативы. В данный кружок включены игры, смекалки, головоломки, которые вызывают у ребят большой интерес. Дети могут, не отвлекаясь, подолгу упражняться в преобразовании фигур. </a:t>
            </a: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Кружок проводится 1 раз в неделю по 20 минут. </a:t>
            </a: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2392680" y="1454454"/>
            <a:ext cx="45719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428992" y="3929066"/>
            <a:ext cx="43577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tabLst>
                <a:tab pos="10287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Принципы реализации программы: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lnSpc>
                <a:spcPct val="150000"/>
              </a:lnSpc>
              <a:tabLst>
                <a:tab pos="10287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Индивидуально - личностный подход к каждому ребенку;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lnSpc>
                <a:spcPct val="150000"/>
              </a:lnSpc>
              <a:tabLst>
                <a:tab pos="10287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Коллективизм;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lnSpc>
                <a:spcPct val="150000"/>
              </a:lnSpc>
              <a:tabLst>
                <a:tab pos="10287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Наглядность;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lnSpc>
                <a:spcPct val="150000"/>
              </a:lnSpc>
              <a:tabLst>
                <a:tab pos="10287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Активность детей.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42852"/>
            <a:ext cx="6400800" cy="5953148"/>
          </a:xfrm>
        </p:spPr>
        <p:txBody>
          <a:bodyPr/>
          <a:lstStyle/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Формы:</a:t>
            </a: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Математические (логические), игры, задачи, упражнения, графические задания, развлечения - загадки, задачи-шутки, головоломки, игры: «Блоки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Дьеныша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«Палочки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Кьюизенера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дидактические игры и упражнения (геометрический материал, счетные палочки), конкурсы, и др.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Методы: </a:t>
            </a: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Взаимодействие;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Коллективная работа;                                             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Поощрение;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Наблюдение;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Игра.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Приёмы: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Анализ и синтез;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Классификация;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Сравнение;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>
                <a:tab pos="10287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Обобщение.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cap="all" spc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Диагностика по ФЭМП у детей</a:t>
            </a:r>
            <a:r>
              <a:rPr lang="ru-RU" cap="all" spc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cap="all" spc="0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00298" y="1071546"/>
          <a:ext cx="3143272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716016" y="3429000"/>
          <a:ext cx="3840088" cy="3040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Этапы проекта: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00" y="1000108"/>
            <a:ext cx="6277004" cy="5095892"/>
          </a:xfrm>
        </p:spPr>
        <p:txBody>
          <a:bodyPr/>
          <a:lstStyle/>
          <a:p>
            <a:pPr>
              <a:buNone/>
            </a:pPr>
            <a:r>
              <a:rPr lang="ru-RU" sz="1600" dirty="0" smtClean="0">
                <a:solidFill>
                  <a:srgbClr val="C00000"/>
                </a:solidFill>
              </a:rPr>
              <a:t>     1 этап подготовительный (1сентября-15 сентября)</a:t>
            </a:r>
          </a:p>
          <a:p>
            <a:r>
              <a:rPr lang="ru-RU" sz="1400" dirty="0" smtClean="0"/>
              <a:t>Обоснование актуальности темы, мотивация ее выбора, определение цели и задач проекта, подбор литературы, пособий, атрибутов, сбор информации из различных источников по теме. Создание развивающей среды в группе, диагностирование участников проекта. Изучение методической литературы по данному вопросу. Составление перспективного планирования на весь учебный год. Разработка диагностического материала по теме. Разработка конспектов занятий, бесед.</a:t>
            </a:r>
          </a:p>
          <a:p>
            <a:r>
              <a:rPr lang="ru-RU" sz="1600" dirty="0" smtClean="0">
                <a:solidFill>
                  <a:srgbClr val="C00000"/>
                </a:solidFill>
              </a:rPr>
              <a:t>2 этап основной (15 сентября-15 мая)</a:t>
            </a:r>
          </a:p>
          <a:p>
            <a:pPr>
              <a:buNone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Организация и проведение циклов занятий, разработка  форм работы с детьми, родителями. Разработка диагностического материала по теме. Разработка конспектов занятий, бесед.</a:t>
            </a:r>
          </a:p>
          <a:p>
            <a:pPr>
              <a:buNone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Продуктивная деятельность – как итог проведенного занятия;</a:t>
            </a:r>
          </a:p>
          <a:p>
            <a:pPr>
              <a:buNone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Отслеживание результатов деятельности по данной теме, проведение диагностики на основе методических рекомендаций.</a:t>
            </a:r>
          </a:p>
          <a:p>
            <a:pPr>
              <a:buNone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План">
  <a:themeElements>
    <a:clrScheme name="План 8">
      <a:dk1>
        <a:srgbClr val="000000"/>
      </a:dk1>
      <a:lt1>
        <a:srgbClr val="FFFFFF"/>
      </a:lt1>
      <a:dk2>
        <a:srgbClr val="8C0039"/>
      </a:dk2>
      <a:lt2>
        <a:srgbClr val="660066"/>
      </a:lt2>
      <a:accent1>
        <a:srgbClr val="C58BF9"/>
      </a:accent1>
      <a:accent2>
        <a:srgbClr val="9966FF"/>
      </a:accent2>
      <a:accent3>
        <a:srgbClr val="FFFFFF"/>
      </a:accent3>
      <a:accent4>
        <a:srgbClr val="000000"/>
      </a:accent4>
      <a:accent5>
        <a:srgbClr val="DFC4FB"/>
      </a:accent5>
      <a:accent6>
        <a:srgbClr val="8A5CE7"/>
      </a:accent6>
      <a:hlink>
        <a:srgbClr val="E4005C"/>
      </a:hlink>
      <a:folHlink>
        <a:srgbClr val="C36C03"/>
      </a:folHlink>
    </a:clrScheme>
    <a:fontScheme name="План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лан 1">
        <a:dk1>
          <a:srgbClr val="777777"/>
        </a:dk1>
        <a:lt1>
          <a:srgbClr val="FFFFFF"/>
        </a:lt1>
        <a:dk2>
          <a:srgbClr val="333333"/>
        </a:dk2>
        <a:lt2>
          <a:srgbClr val="FFF4C3"/>
        </a:lt2>
        <a:accent1>
          <a:srgbClr val="C892FA"/>
        </a:accent1>
        <a:accent2>
          <a:srgbClr val="9966FF"/>
        </a:accent2>
        <a:accent3>
          <a:srgbClr val="ADADAD"/>
        </a:accent3>
        <a:accent4>
          <a:srgbClr val="DADADA"/>
        </a:accent4>
        <a:accent5>
          <a:srgbClr val="E0C7FC"/>
        </a:accent5>
        <a:accent6>
          <a:srgbClr val="8A5CE7"/>
        </a:accent6>
        <a:hlink>
          <a:srgbClr val="E4005C"/>
        </a:hlink>
        <a:folHlink>
          <a:srgbClr val="DC7A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2">
        <a:dk1>
          <a:srgbClr val="1C1C1C"/>
        </a:dk1>
        <a:lt1>
          <a:srgbClr val="FFFFFF"/>
        </a:lt1>
        <a:dk2>
          <a:srgbClr val="5F5F5F"/>
        </a:dk2>
        <a:lt2>
          <a:srgbClr val="FFFFCC"/>
        </a:lt2>
        <a:accent1>
          <a:srgbClr val="4A5B64"/>
        </a:accent1>
        <a:accent2>
          <a:srgbClr val="AF9387"/>
        </a:accent2>
        <a:accent3>
          <a:srgbClr val="B6B6B6"/>
        </a:accent3>
        <a:accent4>
          <a:srgbClr val="DADADA"/>
        </a:accent4>
        <a:accent5>
          <a:srgbClr val="B1B5B8"/>
        </a:accent5>
        <a:accent6>
          <a:srgbClr val="9E857A"/>
        </a:accent6>
        <a:hlink>
          <a:srgbClr val="F3C43F"/>
        </a:hlink>
        <a:folHlink>
          <a:srgbClr val="66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3">
        <a:dk1>
          <a:srgbClr val="4D4D4D"/>
        </a:dk1>
        <a:lt1>
          <a:srgbClr val="FFFFFF"/>
        </a:lt1>
        <a:dk2>
          <a:srgbClr val="666699"/>
        </a:dk2>
        <a:lt2>
          <a:srgbClr val="FFFFCC"/>
        </a:lt2>
        <a:accent1>
          <a:srgbClr val="8D8DB3"/>
        </a:accent1>
        <a:accent2>
          <a:srgbClr val="7A25D7"/>
        </a:accent2>
        <a:accent3>
          <a:srgbClr val="B8B8CA"/>
        </a:accent3>
        <a:accent4>
          <a:srgbClr val="DADADA"/>
        </a:accent4>
        <a:accent5>
          <a:srgbClr val="C5C5D6"/>
        </a:accent5>
        <a:accent6>
          <a:srgbClr val="6E20C3"/>
        </a:accent6>
        <a:hlink>
          <a:srgbClr val="66CCFF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4">
        <a:dk1>
          <a:srgbClr val="10187C"/>
        </a:dk1>
        <a:lt1>
          <a:srgbClr val="F8F8F8"/>
        </a:lt1>
        <a:dk2>
          <a:srgbClr val="538DC7"/>
        </a:dk2>
        <a:lt2>
          <a:srgbClr val="CCECFF"/>
        </a:lt2>
        <a:accent1>
          <a:srgbClr val="879EC7"/>
        </a:accent1>
        <a:accent2>
          <a:srgbClr val="461B8B"/>
        </a:accent2>
        <a:accent3>
          <a:srgbClr val="B3C5E0"/>
        </a:accent3>
        <a:accent4>
          <a:srgbClr val="D4D4D4"/>
        </a:accent4>
        <a:accent5>
          <a:srgbClr val="C3CCE0"/>
        </a:accent5>
        <a:accent6>
          <a:srgbClr val="3F177D"/>
        </a:accent6>
        <a:hlink>
          <a:srgbClr val="0000FF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5">
        <a:dk1>
          <a:srgbClr val="002F2E"/>
        </a:dk1>
        <a:lt1>
          <a:srgbClr val="FFFFFF"/>
        </a:lt1>
        <a:dk2>
          <a:srgbClr val="008080"/>
        </a:dk2>
        <a:lt2>
          <a:srgbClr val="FFFFCC"/>
        </a:lt2>
        <a:accent1>
          <a:srgbClr val="0E6A52"/>
        </a:accent1>
        <a:accent2>
          <a:srgbClr val="3553A7"/>
        </a:accent2>
        <a:accent3>
          <a:srgbClr val="AAC0C0"/>
        </a:accent3>
        <a:accent4>
          <a:srgbClr val="DADADA"/>
        </a:accent4>
        <a:accent5>
          <a:srgbClr val="AAB9B3"/>
        </a:accent5>
        <a:accent6>
          <a:srgbClr val="2F4A97"/>
        </a:accent6>
        <a:hlink>
          <a:srgbClr val="1ACE9F"/>
        </a:hlink>
        <a:folHlink>
          <a:srgbClr val="B5B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6">
        <a:dk1>
          <a:srgbClr val="000000"/>
        </a:dk1>
        <a:lt1>
          <a:srgbClr val="E3FFFF"/>
        </a:lt1>
        <a:dk2>
          <a:srgbClr val="4400A8"/>
        </a:dk2>
        <a:lt2>
          <a:srgbClr val="005452"/>
        </a:lt2>
        <a:accent1>
          <a:srgbClr val="92CAC9"/>
        </a:accent1>
        <a:accent2>
          <a:srgbClr val="009999"/>
        </a:accent2>
        <a:accent3>
          <a:srgbClr val="EFFFFF"/>
        </a:accent3>
        <a:accent4>
          <a:srgbClr val="000000"/>
        </a:accent4>
        <a:accent5>
          <a:srgbClr val="C7E1E1"/>
        </a:accent5>
        <a:accent6>
          <a:srgbClr val="008A8A"/>
        </a:accent6>
        <a:hlink>
          <a:srgbClr val="187C16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лан 7">
        <a:dk1>
          <a:srgbClr val="000000"/>
        </a:dk1>
        <a:lt1>
          <a:srgbClr val="CCFF99"/>
        </a:lt1>
        <a:dk2>
          <a:srgbClr val="CC99FF"/>
        </a:dk2>
        <a:lt2>
          <a:srgbClr val="1B3600"/>
        </a:lt2>
        <a:accent1>
          <a:srgbClr val="009900"/>
        </a:accent1>
        <a:accent2>
          <a:srgbClr val="B7CA02"/>
        </a:accent2>
        <a:accent3>
          <a:srgbClr val="E2FFCA"/>
        </a:accent3>
        <a:accent4>
          <a:srgbClr val="000000"/>
        </a:accent4>
        <a:accent5>
          <a:srgbClr val="AACAAA"/>
        </a:accent5>
        <a:accent6>
          <a:srgbClr val="A6B702"/>
        </a:accent6>
        <a:hlink>
          <a:srgbClr val="FFCC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лан 8">
        <a:dk1>
          <a:srgbClr val="000000"/>
        </a:dk1>
        <a:lt1>
          <a:srgbClr val="FFFFFF"/>
        </a:lt1>
        <a:dk2>
          <a:srgbClr val="8C0039"/>
        </a:dk2>
        <a:lt2>
          <a:srgbClr val="660066"/>
        </a:lt2>
        <a:accent1>
          <a:srgbClr val="C58BF9"/>
        </a:accent1>
        <a:accent2>
          <a:srgbClr val="9966FF"/>
        </a:accent2>
        <a:accent3>
          <a:srgbClr val="FFFFFF"/>
        </a:accent3>
        <a:accent4>
          <a:srgbClr val="000000"/>
        </a:accent4>
        <a:accent5>
          <a:srgbClr val="DFC4FB"/>
        </a:accent5>
        <a:accent6>
          <a:srgbClr val="8A5CE7"/>
        </a:accent6>
        <a:hlink>
          <a:srgbClr val="E4005C"/>
        </a:hlink>
        <a:folHlink>
          <a:srgbClr val="C36C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1041</TotalTime>
  <Words>986</Words>
  <Application>Microsoft Office PowerPoint</Application>
  <PresentationFormat>Экран (4:3)</PresentationFormat>
  <Paragraphs>111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План</vt:lpstr>
      <vt:lpstr>Проект  «Занимательная математика» для развития умственных способностей детей 5-6 лет на 2023-2024 учебный год</vt:lpstr>
      <vt:lpstr>     </vt:lpstr>
      <vt:lpstr>  Время действия проекта: долгосрочный на 1 год ,сентябрь 2023-май 2024.   Цель проекта работы:</vt:lpstr>
      <vt:lpstr>Актуальность проекта «Занимательная математика»</vt:lpstr>
      <vt:lpstr>В  2023 – 2024 учебном  году были запланированы следующие задачи  проекта «Занимательная математика»</vt:lpstr>
      <vt:lpstr>Презентация PowerPoint</vt:lpstr>
      <vt:lpstr>Презентация PowerPoint</vt:lpstr>
      <vt:lpstr>Диагностика по ФЭМП у детей </vt:lpstr>
      <vt:lpstr>Этапы проекта:</vt:lpstr>
      <vt:lpstr>Дидактическая игра «Развивающая головоломка»</vt:lpstr>
      <vt:lpstr>Развивающая игра «Цветные палочки Кюизенера» Развитие логического мышления, памяти, внимания, мелкой моторики.</vt:lpstr>
      <vt:lpstr>Графомоторные дорожки Развитие игровых навыков, воображения, моторики, слухового восприятия, речи, памяти, мышления.</vt:lpstr>
      <vt:lpstr>Дидактические игры со счетными палочками. Развитие конструктивных навыков, развитие творческого воображения, фантазии, умение работать по схеме.</vt:lpstr>
      <vt:lpstr>Логические блоки Золтона Дьенеша Развитие пространственных представлений; развитие логического мышления;  представление о множестве,  операции над множествами. Развитие познавательных процессов, мыслительных операций. Развитие творческих способностей, воображения, фантазии, способности к моделированию и конструированию.</vt:lpstr>
      <vt:lpstr>Дидактическая игра «Лабиринт» Развитие логического мышления, зрительного восприятия.</vt:lpstr>
      <vt:lpstr>Развивающая игра «Найди лишнее» Развитие словесно - логического мышления, умение классифицировать, сравнивать, обобщать, устанавливать причинно-следственные связи и логические связи. Развивать зрительное восприятие. Воспитывать внимательность.</vt:lpstr>
      <vt:lpstr>Развивающая игра «Хамелеон» по методике Никитина.</vt:lpstr>
      <vt:lpstr>Развивающая игра «Сложи узор» по методике Никитина.</vt:lpstr>
      <vt:lpstr>3 этап заключительный (15 мая по 31 мая)</vt:lpstr>
      <vt:lpstr>Презентация PowerPoint</vt:lpstr>
      <vt:lpstr>В процессе работы проекта дети научились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проделанной работе за 2011 – 2012 учебный год кружка «Занимательная математика»</dc:title>
  <dc:creator>Пустоваловы</dc:creator>
  <cp:lastModifiedBy>олеся дмитриева</cp:lastModifiedBy>
  <cp:revision>100</cp:revision>
  <dcterms:created xsi:type="dcterms:W3CDTF">2012-06-01T18:51:24Z</dcterms:created>
  <dcterms:modified xsi:type="dcterms:W3CDTF">2024-06-04T17:20:33Z</dcterms:modified>
</cp:coreProperties>
</file>