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94" r:id="rId3"/>
    <p:sldId id="295" r:id="rId4"/>
    <p:sldId id="275" r:id="rId5"/>
    <p:sldId id="256" r:id="rId6"/>
    <p:sldId id="285" r:id="rId7"/>
    <p:sldId id="267" r:id="rId8"/>
    <p:sldId id="264" r:id="rId9"/>
    <p:sldId id="277" r:id="rId10"/>
    <p:sldId id="263" r:id="rId11"/>
    <p:sldId id="265" r:id="rId12"/>
    <p:sldId id="269" r:id="rId13"/>
    <p:sldId id="286" r:id="rId14"/>
    <p:sldId id="276" r:id="rId15"/>
    <p:sldId id="278" r:id="rId16"/>
    <p:sldId id="287" r:id="rId17"/>
    <p:sldId id="283" r:id="rId18"/>
    <p:sldId id="280" r:id="rId19"/>
    <p:sldId id="291" r:id="rId20"/>
    <p:sldId id="288" r:id="rId21"/>
    <p:sldId id="290" r:id="rId22"/>
    <p:sldId id="282" r:id="rId23"/>
    <p:sldId id="270" r:id="rId24"/>
    <p:sldId id="284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72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CB27-A689-412C-9101-FD56E6CF8BEE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1A53-553D-4716-9F18-6C5E8CF9E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81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CB27-A689-412C-9101-FD56E6CF8BEE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1A53-553D-4716-9F18-6C5E8CF9E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54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CB27-A689-412C-9101-FD56E6CF8BEE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1A53-553D-4716-9F18-6C5E8CF9E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59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CB27-A689-412C-9101-FD56E6CF8BEE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1A53-553D-4716-9F18-6C5E8CF9E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90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CB27-A689-412C-9101-FD56E6CF8BEE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1A53-553D-4716-9F18-6C5E8CF9E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67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CB27-A689-412C-9101-FD56E6CF8BEE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1A53-553D-4716-9F18-6C5E8CF9E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952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CB27-A689-412C-9101-FD56E6CF8BEE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1A53-553D-4716-9F18-6C5E8CF9E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28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CB27-A689-412C-9101-FD56E6CF8BEE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1A53-553D-4716-9F18-6C5E8CF9E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26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CB27-A689-412C-9101-FD56E6CF8BEE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1A53-553D-4716-9F18-6C5E8CF9E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05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CB27-A689-412C-9101-FD56E6CF8BEE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1A53-553D-4716-9F18-6C5E8CF9E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822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CB27-A689-412C-9101-FD56E6CF8BEE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1A53-553D-4716-9F18-6C5E8CF9E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108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FCB27-A689-412C-9101-FD56E6CF8BEE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71A53-553D-4716-9F18-6C5E8CF9E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79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87297" y="744862"/>
            <a:ext cx="11240128" cy="51398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Что должен </a:t>
            </a:r>
          </a:p>
          <a:p>
            <a:pPr algn="ctr"/>
            <a:r>
              <a:rPr lang="ru-RU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знать и уметь ребенок</a:t>
            </a:r>
          </a:p>
          <a:p>
            <a:pPr algn="ctr"/>
            <a:r>
              <a:rPr lang="ru-RU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 к концу учебного года</a:t>
            </a:r>
          </a:p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(подготовительная группа)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Воспитатель Быкова Марина Александровна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5674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12" y="4882198"/>
            <a:ext cx="2695787" cy="20218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240" y="304800"/>
            <a:ext cx="1182624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«Познавательное развитие»</a:t>
            </a:r>
          </a:p>
          <a:p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ФЭМП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(формирование элементарных математических навыков)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3270" y="2218592"/>
            <a:ext cx="11257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59410" algn="just"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Умеет считать и называть числа до 10 и обратно (увеличивать и уменьшать каждое число на 1, знать числа-соседи). Иметь представление о счете в пределах 20 без операций над числами.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59410" algn="just"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Имеет представление о составе чисел в пределах 10 (умеет раскладывать число на два меньших и составлять из двух меньших большее – на наглядной основе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0" y="4896248"/>
            <a:ext cx="2899768" cy="196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640" y="3980139"/>
            <a:ext cx="4094480" cy="286237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7423" y="351882"/>
            <a:ext cx="1154176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59410" algn="just">
              <a:spcAft>
                <a:spcPts val="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Умеет на наглядной основе составлять и решать простые арифметические задачи на сложение и вычитание, при решении задач пользоваться знаками действий +, -, =.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359410" indent="-457200" algn="just">
              <a:spcAft>
                <a:spcPts val="0"/>
              </a:spcAft>
              <a:buFontTx/>
              <a:buChar char="-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Устанавливать соотношения целого и части, делить целое на равные части, выделять разные признаки предмета.</a:t>
            </a:r>
          </a:p>
          <a:p>
            <a:pPr marL="342900" marR="359410" indent="-342900" algn="just">
              <a:buFontTx/>
              <a:buChar char="-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Знает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проявляет первоначальные измерительные умения (измерить длину, ширину, высоту предметов, объем жидких и сыпучих веществ, веса предметов с помощью условной мерки).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59410" indent="-342900" algn="just">
              <a:spcAft>
                <a:spcPts val="0"/>
              </a:spcAft>
              <a:buFontTx/>
              <a:buChar char="-"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79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650" y="2329646"/>
            <a:ext cx="3481493" cy="26111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3520" y="203498"/>
            <a:ext cx="879856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59410" algn="just"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 Умеет моделировать геометрические фигуры, составлять из них разные тематические композиции.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59410" algn="just"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Различает и называет части суток, их последовательность.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59410" algn="just"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Ориентируется на ограниченной территории (листе бумаги, школьной доске, странице тетради и т.д.), располагает предметы в пространстве и называет правильно их расположение.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59410" algn="just"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Ориентируется на условные обозначения, знаком с понятиями – рисунок, схема, план.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359410" indent="-457200" algn="just">
              <a:spcAft>
                <a:spcPts val="0"/>
              </a:spcAft>
              <a:buFontTx/>
              <a:buChar char="-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Имеет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элементарные представления о времени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marR="359410" indent="-342900" algn="just">
              <a:buFontTx/>
              <a:buChar char="-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Знает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называет геометрические фигуры, их элементы (сторона, вершина, угол) и некоторые свойства, группирует по размеру, цвету, форме.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59410" indent="-342900" algn="just">
              <a:spcAft>
                <a:spcPts val="0"/>
              </a:spcAft>
              <a:buFontTx/>
              <a:buChar char="-"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66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040" y="345440"/>
            <a:ext cx="11155680" cy="605536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«Познавательное развитие»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предметным окружением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Имеет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 предметах, облегчающих труд людей на производстве (компьютер, роботы, станки); о видах транспорта, его назначении; об объектах, создающих комфорт и уют в помещении и на улице.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Имеет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об истории создания предметов. 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Знает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называет свойства (прочность, твёрдость, мягкость) разных материалов (дерево, бумага, ткань, глина, стекло, пластмасса, резина, кожа и пр.).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96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68960" y="386080"/>
            <a:ext cx="10444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39750" algn="just"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Ознакомление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социальным миром</a:t>
            </a:r>
            <a:endParaRPr lang="ru-RU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2052" y="1032411"/>
            <a:ext cx="109182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49580" algn="just"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Имеет представления о школе, институте, культурных объектах, различных профессиях и специальностях.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49580" indent="-90170" algn="just"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Имеет представление о сферах человеческой деятельности (наука, искусство, производство. сельское хозяйство и пр.)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7030" marR="449580" indent="-457200" algn="just">
              <a:spcAft>
                <a:spcPts val="0"/>
              </a:spcAft>
              <a:buFontTx/>
              <a:buChar char="-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Понимает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понятия о труде – добросовестность, ответственность, аккуратность, духовность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Имеет представление о родном крае, стране, государственных символах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(флаге, гербе и гимне России, узнавать президента) и праздниках, героях нашей страны.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Имеет элементарные представления об эволюции Земли, эволюции животного и растительного мира, месте человека в природном и социальном мире, о культуре разных народов, о свободе личности.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730" marR="449580" indent="-342900" algn="just">
              <a:spcAft>
                <a:spcPts val="0"/>
              </a:spcAft>
              <a:buFontTx/>
              <a:buChar char="-"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53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703" y="3001496"/>
            <a:ext cx="5206297" cy="384398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524001" y="243840"/>
            <a:ext cx="995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39750" algn="just"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Ознакомление с миром природы</a:t>
            </a:r>
            <a:endParaRPr lang="ru-RU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015" y="1028502"/>
            <a:ext cx="8235785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39750" algn="just"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Имеет представления о животном и раститель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ом мире.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539750" algn="just"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Знает и называет овощи, фрукты, ягоды, грибы, комнатные, лекарственные, садовые и луговые растения, деревья, кустарники.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539750" algn="just"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Имеет представления о явлениях и объектах живой и неживой природы, умеет устанавливать причинно-следственные связи между природными явлениями.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539750" algn="just"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Имеет представления об условиях, необходимых для жизни людей, животных, растений (воздух, вода, питание и т.п.). Имеет представления о свойствах воды, песка, снега.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539750" algn="just"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Знает и называет времена года, их последовательность, признаки и изменения в природе.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79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8640" y="238017"/>
            <a:ext cx="10749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Образовательная 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область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«Социально-коммуникативное 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14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9619" y="2040867"/>
            <a:ext cx="105867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49580" algn="just"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Знать свои ФИО, дату рождения, домашний адрес, ФИО родителей, их телефоны, профессии, телефоны спецслужб.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49580" algn="just"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Иметь представление о себе как об активном члене коллектива.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49580" algn="just"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Иметь представление об истории семьи в контексте истории родной страны.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49580" algn="just"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Проявлять организованность, дисциплинированность, коллективизм, уважение к старшим, заботу о младших, сочувствие, отзывчивость, справедливость, скромность.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49580" algn="just"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Уметь ограничивать свои желания, выполнять установленные формы поведения, в своих поступках следовать положительному примеру, уметь слушать собеседника, не перебивать без надобности, спокойно отстаивать свое мнение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45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5895" y="211033"/>
            <a:ext cx="11379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49580"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Проявлять желание трудиться, участвовать в совместной трудовой деятельности, объединяться для совместной игры и труда, оказывать друг другу помощь.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49580" algn="just"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Иметь интерес к учебной деятельности и желание учиться. Способен самостоятельно выполнять поручения, готовить и поддерживать порядок на своем рабочем месте.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449580" indent="-342900" algn="just">
              <a:spcAft>
                <a:spcPts val="0"/>
              </a:spcAft>
              <a:buFontTx/>
              <a:buChar char="-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Самостоятельно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быстро одеваться и раздеваться; следить за чистотой своей одежды и обуви, замечать и устранять непорядок в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49580" algn="just"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своем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внешнем виде.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49580" algn="just"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Знать и исполнять свои права и обязанности.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49580" algn="just"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Проявляет уважение к труду взрослых и детей.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Знать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соблюдать основы безопасного поведения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природе, быту, на дорогах.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Знать некоторые дорожные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их назначение.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560" y="3223151"/>
            <a:ext cx="390144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6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7358"/>
            <a:ext cx="5942747" cy="43506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73520" y="365760"/>
            <a:ext cx="10972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Образовательная область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«Художественно-эстетическое развитие»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539750" algn="just">
              <a:spcAft>
                <a:spcPts val="0"/>
              </a:spcAft>
            </a:pPr>
            <a:r>
              <a:rPr lang="ru-RU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Приобщение к искусству</a:t>
            </a:r>
            <a:endParaRPr lang="ru-RU" sz="2000" b="1" u="sng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59920" y="1517154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marR="539750" algn="just"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Проявляет эстетическое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отношение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 окружающему, к искусству и художественной деятельности.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539750" algn="just"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Проявляет интерес к классическому и народному искусству и культуре.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49580" algn="just"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Имеет представление об истории и видах искусства, о художниках, композиторах, народных умельцах, архитекторах и т.д.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17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289" y="1445518"/>
            <a:ext cx="5750560" cy="355467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7680" y="375921"/>
            <a:ext cx="6096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marR="539750" algn="just">
              <a:spcAft>
                <a:spcPts val="0"/>
              </a:spcAft>
            </a:pPr>
            <a:r>
              <a:rPr lang="ru-RU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Рисование</a:t>
            </a:r>
            <a:endParaRPr lang="ru-RU" sz="2000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59410" algn="just"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Имеет устойчивый интерес к изобразительной деятельности, художественному и декоративному труду.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59410" algn="just"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Умеет элементарно изображать предметы по памяти и с натуры, соблюдая пропорции и расположение, составлять композиции и сюжеты.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59410" algn="just"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Использует в работе различные художественные материалы, знает и различает цвета и оттенки.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51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«Об  образовании» (ст.18) возлагает всю ответственность за воспитание детей на семью, а все остальные социальные институты (в том числе дошкольные учреждения) призваны содействовать и дополнять семейную воспитательную деятельность.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22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467360"/>
            <a:ext cx="3825512" cy="6111488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idx="1"/>
          </p:nvPr>
        </p:nvSpPr>
        <p:spPr>
          <a:xfrm>
            <a:off x="3921760" y="467360"/>
            <a:ext cx="10703560" cy="5709603"/>
          </a:xfrm>
        </p:spPr>
        <p:txBody>
          <a:bodyPr/>
          <a:lstStyle/>
          <a:p>
            <a:pPr marL="0" indent="0">
              <a:buNone/>
            </a:pPr>
            <a:r>
              <a:rPr lang="ru-RU" sz="3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Лепка</a:t>
            </a:r>
            <a:endParaRPr lang="ru-RU" sz="3600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выразительные образы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передавать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движения,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и способы лепки.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273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690879"/>
            <a:ext cx="10805160" cy="5486083"/>
          </a:xfrm>
        </p:spPr>
        <p:txBody>
          <a:bodyPr/>
          <a:lstStyle/>
          <a:p>
            <a:pPr marL="0" indent="0">
              <a:buNone/>
            </a:pPr>
            <a:r>
              <a:rPr lang="ru-RU" sz="32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Правильно держит и использует ножницы.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приемы вырезания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Прикладное творчество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Умеет складывать бумагу разной фактуры разными способами, владеет техникой оригами.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Владеет элементарными швейными приемами.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727041"/>
            <a:ext cx="3454400" cy="242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6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5936"/>
            <a:ext cx="4409440" cy="40181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760" y="2586752"/>
            <a:ext cx="4429760" cy="43172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5440" y="187961"/>
            <a:ext cx="113182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59410" algn="just">
              <a:spcAft>
                <a:spcPts val="0"/>
              </a:spcAft>
            </a:pPr>
            <a:r>
              <a:rPr lang="ru-RU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Конструктивно-модельная деятельность</a:t>
            </a:r>
            <a:endParaRPr lang="ru-RU" sz="2000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59410" algn="just"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- Умеет видеть конструкцию объекта и анализировать ее основные части. 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59410" algn="just"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Умеет работать в паре и в коллективе. 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59410" algn="just"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Создает конструкции, объединенные общей темой из разного вида строительного материала.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00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650" y="1902754"/>
            <a:ext cx="5385140" cy="55154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7040" y="203200"/>
            <a:ext cx="113576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59410" algn="just">
              <a:spcAft>
                <a:spcPts val="0"/>
              </a:spcAft>
            </a:pPr>
            <a:r>
              <a:rPr lang="ru-RU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Музыкальная деятельность</a:t>
            </a:r>
            <a:endParaRPr lang="ru-RU" sz="2000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59410" algn="just"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Различает элементарные музыкальные понятия, жанры.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59410" algn="just"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Умеют петь самостоятельно, парно, коллективно с музыкальным сопровождением и без него. 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59410" algn="just"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Умеет выполнять танцевальные движения и перестроения, ритмично хлопать в ладоши.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9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97237" y="1094554"/>
            <a:ext cx="932688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СПАСИБО</a:t>
            </a:r>
          </a:p>
          <a:p>
            <a:pPr algn="ctr"/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 ЗА </a:t>
            </a:r>
          </a:p>
          <a:p>
            <a:pPr algn="ctr"/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ВНИМАНИЕ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2556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8960" y="447040"/>
            <a:ext cx="10972800" cy="60960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                                                 </a:t>
            </a:r>
          </a:p>
          <a:p>
            <a:pPr marL="0" indent="0" algn="ctr">
              <a:buNone/>
            </a:pPr>
            <a:r>
              <a:rPr lang="ru-RU" sz="11200" dirty="0"/>
              <a:t> </a:t>
            </a:r>
            <a:r>
              <a:rPr lang="ru-RU" sz="11200" dirty="0" smtClean="0"/>
              <a:t>     </a:t>
            </a:r>
            <a:r>
              <a:rPr lang="ru-RU" sz="1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Работаем </a:t>
            </a:r>
            <a:r>
              <a:rPr lang="ru-RU" sz="1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</a:p>
          <a:p>
            <a:pPr marL="0" indent="0">
              <a:buNone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стандарт дошкольного образования (ФГОС</a:t>
            </a:r>
          </a:p>
          <a:p>
            <a:pPr marL="0" indent="0">
              <a:buNone/>
            </a:pP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ДО) разработан впервые в российской истории в соответствии с требованиями</a:t>
            </a:r>
          </a:p>
          <a:p>
            <a:pPr marL="0" indent="0">
              <a:buNone/>
            </a:pP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вступившего в силу 1 сентября 2013 года Федерального Закона «Об</a:t>
            </a:r>
          </a:p>
          <a:p>
            <a:pPr marL="0" indent="0">
              <a:buNone/>
            </a:pP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 в Российской Федерации».</a:t>
            </a:r>
          </a:p>
          <a:p>
            <a:pPr marL="0" indent="0">
              <a:buNone/>
            </a:pP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 утверждён 17 октября 2013 года Приказом №1155 Министерства</a:t>
            </a:r>
          </a:p>
          <a:p>
            <a:pPr marL="0" indent="0">
              <a:buNone/>
            </a:pP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науки РФ</a:t>
            </a:r>
          </a:p>
          <a:p>
            <a:pPr marL="0" indent="0">
              <a:buNone/>
            </a:pP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 призван нормативно обеспечить государственные гарантии</a:t>
            </a:r>
          </a:p>
          <a:p>
            <a:pPr marL="0" indent="0">
              <a:buNone/>
            </a:pP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равенства возможностей для каждого ребенка в получении качественного</a:t>
            </a:r>
          </a:p>
          <a:p>
            <a:pPr marL="0" indent="0">
              <a:buNone/>
            </a:pP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образования. В центре проекта стандарта находятся требования к</a:t>
            </a:r>
          </a:p>
          <a:p>
            <a:pPr marL="0" indent="0">
              <a:buNone/>
            </a:pP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условиям, в том числе психолого-педагогическим, кадровым, материально-</a:t>
            </a:r>
          </a:p>
          <a:p>
            <a:pPr marL="0" indent="0">
              <a:buNone/>
            </a:pP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техническим и финансовым.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36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360" y="0"/>
            <a:ext cx="4485640" cy="32040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2760" y="426721"/>
            <a:ext cx="865124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«Развитие речи»</a:t>
            </a:r>
          </a:p>
          <a:p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5131" y="1726830"/>
            <a:ext cx="10199029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0680" algn="just"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Правильно произносить все звуки родного языка.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60680" algn="just">
              <a:spcAft>
                <a:spcPts val="0"/>
              </a:spcAft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-Понимать разницу между звуком и буквой.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60680" algn="just">
              <a:spcAft>
                <a:spcPts val="0"/>
              </a:spcAft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-Различать гласные и согласные звуки.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60680" algn="just">
              <a:spcAft>
                <a:spcPts val="0"/>
              </a:spcAft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-Слышать и называть звуки в начале, середине и в конце слова, находить слова со звуком в предложениях.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60680" algn="just">
              <a:spcAft>
                <a:spcPts val="0"/>
              </a:spcAft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-Использовать в общении монологическую и диалогическую речь, быть доброжелательным и корректным собеседником, поддерживать культуру речевого общения.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60680" algn="just">
              <a:spcAft>
                <a:spcPts val="0"/>
              </a:spcAft>
            </a:pPr>
            <a:endParaRPr lang="ru-RU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09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958" y="3729971"/>
            <a:ext cx="3982720" cy="2987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303" y="3933826"/>
            <a:ext cx="4311621" cy="278318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89620" y="423834"/>
            <a:ext cx="107492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0680"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-Уметь пересказывать литературные тексты, драматизировать их, составлять рассказ по серии сюжетных картин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R="360680" algn="just"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Уметь развернуто отвечать на вопросы по содержанию прочитанного.</a:t>
            </a:r>
          </a:p>
          <a:p>
            <a:pPr marR="360680" algn="just"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-Согласовывать слова в роде, числе, падеже.</a:t>
            </a:r>
          </a:p>
          <a:p>
            <a:pPr marR="360680" algn="just"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-Составлять рассказы из личного опыта, сочинять короткие сказки на заданную тему.</a:t>
            </a:r>
          </a:p>
          <a:p>
            <a:pPr marR="360680" algn="just"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-Делить двусложные и трехсложные слова с открытыми слогами   (на-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Маша,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-ли-на,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-ре-за) на части.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0371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60" y="22860"/>
            <a:ext cx="8976360" cy="673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3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8000" y="415548"/>
            <a:ext cx="1093216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«Физическое 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«ФИЗИЧЕСКОЕ РАЗВИТИЕ»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94802" y="1664604"/>
            <a:ext cx="105460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49580" algn="just"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Сформированы представления о ценности здоровья: правильном питании, здоровым образе жизни, о значении двигательной активности в жизни, активном отдыхе, о правилах и видах закаливания.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49580" algn="just"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Имеет представление о роли солнечного света, воздуха и воды в жизни человека и их влиянии на здоровье.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49580" algn="just"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Знает и соблюдает культурно-гигиенические навыки.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49580" algn="just"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Имеет потребность в ежедневной двигательной активности (зарядка, разминка, подвижная игра, танцы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0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078" y="1916523"/>
            <a:ext cx="4889922" cy="36674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120402"/>
            <a:ext cx="778256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49580" algn="just"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Проявляет интерес к физической культуре и спорту, спортивным играм и упражнениям.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49580" algn="just"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Имеет потребность в развитии ловкости, быстроты, силы, выносливости и гибкости.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49580" algn="just"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Имеет потребность в развитии таких качеств личности, как самостоятельность, настойчивость, решительность, смелость, организованность, инициативность, выдержка, творчество и фантазия.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49580" algn="just"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Соблюдает заданный темп при ходьбе и беге. Умеет быстро перестраиваться на месте и во время движения, равняться в колонне, шеренге, кругу, выполнять упражнения ритмично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76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580" y="2627322"/>
            <a:ext cx="5654840" cy="46287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4160" y="426720"/>
            <a:ext cx="88798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49580" algn="just"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Умеет ползать, пролезать, подлезать, перелезать через препятствия. Умеет действовать по сигналу. 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49580" algn="just"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Умеет выполнять ведущую роль в игре, соблюдает правила в коллективных играх, самостоятельно организовывает коллективные подвижные игры.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449580" indent="-457200" algn="just">
              <a:spcAft>
                <a:spcPts val="0"/>
              </a:spcAft>
              <a:buFontTx/>
              <a:buChar char="-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Соблюдает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правильное исходное положение 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49580" algn="just">
              <a:spcAft>
                <a:spcPts val="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метании мяча, отбивает мяч о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землю</a:t>
            </a:r>
          </a:p>
          <a:p>
            <a:pPr marR="449580" algn="just">
              <a:spcAft>
                <a:spcPts val="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правой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левой рукой, бросает и ловит мяч 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49580" algn="just">
              <a:spcAft>
                <a:spcPts val="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двумя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руками.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0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</TotalTime>
  <Words>1329</Words>
  <Application>Microsoft Office PowerPoint</Application>
  <PresentationFormat>Широкоэкранный</PresentationFormat>
  <Paragraphs>131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29</cp:revision>
  <dcterms:created xsi:type="dcterms:W3CDTF">2020-09-24T01:42:59Z</dcterms:created>
  <dcterms:modified xsi:type="dcterms:W3CDTF">2020-09-25T09:15:28Z</dcterms:modified>
</cp:coreProperties>
</file>